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7" r:id="rId4"/>
    <p:sldId id="259" r:id="rId5"/>
    <p:sldId id="281" r:id="rId6"/>
    <p:sldId id="283" r:id="rId7"/>
    <p:sldId id="284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6" r:id="rId16"/>
    <p:sldId id="268" r:id="rId17"/>
    <p:sldId id="269" r:id="rId18"/>
    <p:sldId id="282" r:id="rId19"/>
    <p:sldId id="285" r:id="rId20"/>
    <p:sldId id="271" r:id="rId21"/>
    <p:sldId id="274" r:id="rId22"/>
    <p:sldId id="275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41719C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6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9D88D-024C-4D2D-9539-11235A9578F1}" type="datetimeFigureOut">
              <a:rPr lang="en-US" smtClean="0"/>
              <a:t>12/5/25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DE8E1-E8E4-42B3-A127-DF3625432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99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8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7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1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7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4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8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2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9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7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3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3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urple and white logo&#10;&#10;Description automatically generated">
            <a:extLst>
              <a:ext uri="{FF2B5EF4-FFF2-40B4-BE49-F238E27FC236}">
                <a16:creationId xmlns:a16="http://schemas.microsoft.com/office/drawing/2014/main" id="{8EA87079-E5C3-D486-2E04-1A894F14D06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30188"/>
            <a:ext cx="600710" cy="59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8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0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0.png"/><Relationship Id="rId4" Type="http://schemas.openxmlformats.org/officeDocument/2006/relationships/image" Target="../media/image4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05703"/>
            <a:ext cx="12192000" cy="2015218"/>
          </a:xfrm>
        </p:spPr>
        <p:txBody>
          <a:bodyPr/>
          <a:lstStyle/>
          <a:p>
            <a:pPr algn="ctr"/>
            <a:r>
              <a:rPr lang="en-US" dirty="0"/>
              <a:t>Policy Gradient Methods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0" y="5434017"/>
            <a:ext cx="12192000" cy="150018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Hongning Wang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CS@</a:t>
            </a:r>
            <a:r>
              <a:rPr lang="en-US" altLang="zh-CN" dirty="0">
                <a:solidFill>
                  <a:schemeClr val="tx1"/>
                </a:solidFill>
              </a:rPr>
              <a:t>THU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Gradient Descent - Gradient descent - Product Manager's Artificial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068" y="519811"/>
            <a:ext cx="6591300" cy="368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657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gradient theorem (continued)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895" y="1897602"/>
            <a:ext cx="6364260" cy="4325651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906011" y="3063970"/>
            <a:ext cx="3900881" cy="923330"/>
            <a:chOff x="906011" y="3063970"/>
            <a:chExt cx="3900881" cy="92333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4404220" y="3716322"/>
              <a:ext cx="402672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906011" y="3063970"/>
                  <a:ext cx="2807547" cy="9233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Expected number of visits under policy </a:t>
                  </a:r>
                  <a14:m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, recall state occupancy matrix</a:t>
                  </a:r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011" y="3063970"/>
                  <a:ext cx="2807547" cy="923330"/>
                </a:xfrm>
                <a:prstGeom prst="rect">
                  <a:avLst/>
                </a:prstGeom>
                <a:blipFill>
                  <a:blip r:embed="rId3"/>
                  <a:stretch>
                    <a:fillRect l="-1957" t="-3974" b="-99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Rectangle 9"/>
          <p:cNvSpPr/>
          <p:nvPr/>
        </p:nvSpPr>
        <p:spPr>
          <a:xfrm>
            <a:off x="5389927" y="4337108"/>
            <a:ext cx="1132513" cy="3523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942826" y="4102216"/>
            <a:ext cx="1019262" cy="64175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343787" y="3955409"/>
            <a:ext cx="1258349" cy="822121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06011" y="4716601"/>
                <a:ext cx="279154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Stationary state distribution under policy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e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11" y="4716601"/>
                <a:ext cx="2791543" cy="646331"/>
              </a:xfrm>
              <a:prstGeom prst="rect">
                <a:avLst/>
              </a:prstGeom>
              <a:blipFill>
                <a:blip r:embed="rId4"/>
                <a:stretch>
                  <a:fillRect l="-1965" t="-5660" r="-2838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5356369" y="5247314"/>
            <a:ext cx="54864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649211" y="5608040"/>
            <a:ext cx="310393" cy="32717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906011" y="5423483"/>
            <a:ext cx="2705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move the constant into the step size of gradient ascent 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4B3BEE5-CB44-0E85-BA35-CC2CE48179B8}"/>
              </a:ext>
            </a:extLst>
          </p:cNvPr>
          <p:cNvGrpSpPr/>
          <p:nvPr/>
        </p:nvGrpSpPr>
        <p:grpSpPr>
          <a:xfrm>
            <a:off x="5343786" y="5935211"/>
            <a:ext cx="3563907" cy="401195"/>
            <a:chOff x="5343786" y="5935211"/>
            <a:chExt cx="3563907" cy="40119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E65E586-3FF8-4320-2B38-7368C3BDB23D}"/>
                </a:ext>
              </a:extLst>
            </p:cNvPr>
            <p:cNvCxnSpPr/>
            <p:nvPr/>
          </p:nvCxnSpPr>
          <p:spPr>
            <a:xfrm>
              <a:off x="5619964" y="5935211"/>
              <a:ext cx="575353" cy="0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69EA8D2-B375-C854-0EF1-CD70712E2BB3}"/>
                </a:ext>
              </a:extLst>
            </p:cNvPr>
            <p:cNvSpPr txBox="1"/>
            <p:nvPr/>
          </p:nvSpPr>
          <p:spPr>
            <a:xfrm>
              <a:off x="5343786" y="5967074"/>
              <a:ext cx="35639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The reason we take this action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391621F-E219-7535-F3C0-560277E418D0}"/>
              </a:ext>
            </a:extLst>
          </p:cNvPr>
          <p:cNvGrpSpPr/>
          <p:nvPr/>
        </p:nvGrpSpPr>
        <p:grpSpPr>
          <a:xfrm>
            <a:off x="6333297" y="5608040"/>
            <a:ext cx="4349777" cy="369332"/>
            <a:chOff x="6333297" y="5608040"/>
            <a:chExt cx="4349777" cy="369332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5A5F697-CB8B-79F7-BDFE-CA8F4DAC9753}"/>
                </a:ext>
              </a:extLst>
            </p:cNvPr>
            <p:cNvCxnSpPr>
              <a:cxnSpLocks/>
            </p:cNvCxnSpPr>
            <p:nvPr/>
          </p:nvCxnSpPr>
          <p:spPr>
            <a:xfrm>
              <a:off x="6333297" y="5930246"/>
              <a:ext cx="704501" cy="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7B8887A-E2B8-7890-8B41-3FAF90632A8E}"/>
                </a:ext>
              </a:extLst>
            </p:cNvPr>
            <p:cNvSpPr txBox="1"/>
            <p:nvPr/>
          </p:nvSpPr>
          <p:spPr>
            <a:xfrm>
              <a:off x="7119167" y="5608040"/>
              <a:ext cx="35639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6">
                      <a:lumMod val="75000"/>
                    </a:schemeClr>
                  </a:solidFill>
                </a:rPr>
                <a:t>The return after taking this action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665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/>
      <p:bldP spid="17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REINFORCE: Monte Carlo policy gradient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Stochastic gradient descent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𝜂𝛻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11</a:t>
            </a:fld>
            <a:endParaRPr lang="en-US"/>
          </a:p>
        </p:txBody>
      </p:sp>
      <p:pic>
        <p:nvPicPr>
          <p:cNvPr id="1026" name="Picture 2" descr="Variants of Gradient Desc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64" y="3061222"/>
            <a:ext cx="5412447" cy="268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969703" y="2512503"/>
            <a:ext cx="4139967" cy="369332"/>
            <a:chOff x="2969703" y="2512503"/>
            <a:chExt cx="4139967" cy="369332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2969703" y="2697061"/>
              <a:ext cx="1149291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295164" y="2512503"/>
              <a:ext cx="28145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Gradient at a sampled point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DF51C4B-8A58-1317-6935-1CFF1C7A00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" r="12413" b="1033"/>
          <a:stretch>
            <a:fillRect/>
          </a:stretch>
        </p:blipFill>
        <p:spPr>
          <a:xfrm>
            <a:off x="6501484" y="2970739"/>
            <a:ext cx="3694660" cy="330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04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REINFORCE: Monte Carlo policy gradient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Sample gradients for policy optimization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149" y="2489411"/>
            <a:ext cx="4362275" cy="15473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282" y="3010696"/>
            <a:ext cx="1724266" cy="110505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429388" y="2457974"/>
            <a:ext cx="637562" cy="1094764"/>
            <a:chOff x="4429388" y="2457974"/>
            <a:chExt cx="637562" cy="1094764"/>
          </a:xfrm>
        </p:grpSpPr>
        <p:sp>
          <p:nvSpPr>
            <p:cNvPr id="9" name="Rectangle 8"/>
            <p:cNvSpPr/>
            <p:nvPr/>
          </p:nvSpPr>
          <p:spPr>
            <a:xfrm>
              <a:off x="4555222" y="2457974"/>
              <a:ext cx="511728" cy="591424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/>
            <p:cNvCxnSpPr>
              <a:stCxn id="9" idx="2"/>
            </p:cNvCxnSpPr>
            <p:nvPr/>
          </p:nvCxnSpPr>
          <p:spPr>
            <a:xfrm flipH="1">
              <a:off x="4429388" y="3049398"/>
              <a:ext cx="381698" cy="503340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2836208" y="3380370"/>
            <a:ext cx="2038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On policy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4144161" y="4039299"/>
            <a:ext cx="3435292" cy="474195"/>
            <a:chOff x="4144161" y="4039299"/>
            <a:chExt cx="3435292" cy="474195"/>
          </a:xfrm>
        </p:grpSpPr>
        <p:cxnSp>
          <p:nvCxnSpPr>
            <p:cNvPr id="16" name="Straight Connector 15"/>
            <p:cNvCxnSpPr/>
            <p:nvPr/>
          </p:nvCxnSpPr>
          <p:spPr>
            <a:xfrm flipV="1">
              <a:off x="4144161" y="4039299"/>
              <a:ext cx="3221373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207079" y="4144162"/>
              <a:ext cx="33723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Target for Monte Carlo method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832624-372F-55D0-D547-137F80E29488}"/>
              </a:ext>
            </a:extLst>
          </p:cNvPr>
          <p:cNvGrpSpPr/>
          <p:nvPr/>
        </p:nvGrpSpPr>
        <p:grpSpPr>
          <a:xfrm>
            <a:off x="7356282" y="3254342"/>
            <a:ext cx="3305263" cy="646331"/>
            <a:chOff x="7356282" y="3254342"/>
            <a:chExt cx="3305263" cy="6463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6A4A5F-D7EC-9007-CA40-6E59573D7651}"/>
                </a:ext>
              </a:extLst>
            </p:cNvPr>
            <p:cNvSpPr txBox="1"/>
            <p:nvPr/>
          </p:nvSpPr>
          <p:spPr>
            <a:xfrm>
              <a:off x="7824630" y="3254342"/>
              <a:ext cx="28369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The is so-called “all action” method, looks familiar?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D77558A-05F0-630F-B07D-27125FC5EC91}"/>
                </a:ext>
              </a:extLst>
            </p:cNvPr>
            <p:cNvCxnSpPr>
              <a:endCxn id="8" idx="1"/>
            </p:cNvCxnSpPr>
            <p:nvPr/>
          </p:nvCxnSpPr>
          <p:spPr>
            <a:xfrm flipH="1">
              <a:off x="7356282" y="3563223"/>
              <a:ext cx="441803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4584FCA-828D-3ADC-EDE4-EBC7CDAE1984}"/>
              </a:ext>
            </a:extLst>
          </p:cNvPr>
          <p:cNvGrpSpPr/>
          <p:nvPr/>
        </p:nvGrpSpPr>
        <p:grpSpPr>
          <a:xfrm>
            <a:off x="5558319" y="2795317"/>
            <a:ext cx="5598150" cy="633683"/>
            <a:chOff x="5558319" y="2795317"/>
            <a:chExt cx="5598150" cy="633683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6E1B003-D965-7405-CC4C-8793BCBE52C1}"/>
                </a:ext>
              </a:extLst>
            </p:cNvPr>
            <p:cNvGrpSpPr/>
            <p:nvPr/>
          </p:nvGrpSpPr>
          <p:grpSpPr>
            <a:xfrm>
              <a:off x="5558319" y="2795317"/>
              <a:ext cx="5598150" cy="633683"/>
              <a:chOff x="5549067" y="3781909"/>
              <a:chExt cx="5598150" cy="633683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EDDE5BC-7F85-DF77-6908-9FF19C1DA859}"/>
                  </a:ext>
                </a:extLst>
              </p:cNvPr>
              <p:cNvSpPr txBox="1"/>
              <p:nvPr/>
            </p:nvSpPr>
            <p:spPr>
              <a:xfrm>
                <a:off x="7776626" y="3781909"/>
                <a:ext cx="33705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The particular state visited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28D910FC-2BAC-776D-6791-91E9312F21D4}"/>
                  </a:ext>
                </a:extLst>
              </p:cNvPr>
              <p:cNvCxnSpPr>
                <a:cxnSpLocks/>
                <a:stCxn id="21" idx="1"/>
              </p:cNvCxnSpPr>
              <p:nvPr/>
            </p:nvCxnSpPr>
            <p:spPr>
              <a:xfrm flipH="1">
                <a:off x="5549067" y="3966575"/>
                <a:ext cx="2227559" cy="449017"/>
              </a:xfrm>
              <a:prstGeom prst="straightConnector1">
                <a:avLst/>
              </a:prstGeom>
              <a:ln w="1905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25D397B-E489-FFD2-7416-9F72A2D6849B}"/>
                </a:ext>
              </a:extLst>
            </p:cNvPr>
            <p:cNvCxnSpPr>
              <a:cxnSpLocks/>
              <a:stCxn id="21" idx="1"/>
            </p:cNvCxnSpPr>
            <p:nvPr/>
          </p:nvCxnSpPr>
          <p:spPr>
            <a:xfrm flipH="1">
              <a:off x="6761571" y="2979983"/>
              <a:ext cx="1024307" cy="449017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0886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REINFORCE: Monte Carlo policy gradient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Sample gradients for policy optimization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13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2568537" y="2502925"/>
            <a:ext cx="7041052" cy="2657494"/>
            <a:chOff x="2568537" y="2502925"/>
            <a:chExt cx="7041052" cy="265749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68537" y="2502925"/>
              <a:ext cx="6257971" cy="265749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32909" y="3642437"/>
              <a:ext cx="540453" cy="59400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11162" y="4426808"/>
              <a:ext cx="2998427" cy="594004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1277" y="3732874"/>
                <a:ext cx="34495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The action taken by policy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77" y="3732874"/>
                <a:ext cx="3449574" cy="369332"/>
              </a:xfrm>
              <a:prstGeom prst="rect">
                <a:avLst/>
              </a:prstGeom>
              <a:blipFill>
                <a:blip r:embed="rId4"/>
                <a:stretch>
                  <a:fillRect l="-1465" t="-6452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5192785" y="3670183"/>
            <a:ext cx="339754" cy="465589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14399" y="4504889"/>
                <a:ext cx="30703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Return under policy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99" y="4504889"/>
                <a:ext cx="3070371" cy="369332"/>
              </a:xfrm>
              <a:prstGeom prst="rect">
                <a:avLst/>
              </a:prstGeom>
              <a:blipFill>
                <a:blip r:embed="rId5"/>
                <a:stretch>
                  <a:fillRect l="-1587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>
          <a:xfrm>
            <a:off x="4387441" y="4488110"/>
            <a:ext cx="339754" cy="465589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3837963" y="5117284"/>
            <a:ext cx="4286774" cy="402888"/>
            <a:chOff x="3837963" y="5117284"/>
            <a:chExt cx="4286774" cy="402888"/>
          </a:xfrm>
        </p:grpSpPr>
        <p:cxnSp>
          <p:nvCxnSpPr>
            <p:cNvPr id="25" name="Straight Connector 24"/>
            <p:cNvCxnSpPr/>
            <p:nvPr/>
          </p:nvCxnSpPr>
          <p:spPr>
            <a:xfrm flipV="1">
              <a:off x="4328719" y="5117284"/>
              <a:ext cx="2151776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3837963" y="5150840"/>
              <a:ext cx="42867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Sample gradient for policy update 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696328" y="4026576"/>
            <a:ext cx="3061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Gradient: the direction and rate of fastest increase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994708" y="4932727"/>
            <a:ext cx="35988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Encourage the action that leads to a high return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Discount the action that is preferred by the current policy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1661019" y="4720905"/>
            <a:ext cx="3145873" cy="1441187"/>
            <a:chOff x="1661019" y="4720905"/>
            <a:chExt cx="3145873" cy="1441187"/>
          </a:xfrm>
        </p:grpSpPr>
        <p:cxnSp>
          <p:nvCxnSpPr>
            <p:cNvPr id="30" name="Straight Arrow Connector 29"/>
            <p:cNvCxnSpPr>
              <a:stCxn id="23" idx="1"/>
            </p:cNvCxnSpPr>
            <p:nvPr/>
          </p:nvCxnSpPr>
          <p:spPr>
            <a:xfrm flipH="1">
              <a:off x="3145872" y="4720905"/>
              <a:ext cx="1241569" cy="76130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1661019" y="5515761"/>
              <a:ext cx="31458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A sample of return, needs to wait for the episode 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655890" y="4966283"/>
            <a:ext cx="3435292" cy="1225171"/>
            <a:chOff x="4655890" y="4966283"/>
            <a:chExt cx="3435292" cy="1225171"/>
          </a:xfrm>
        </p:grpSpPr>
        <p:sp>
          <p:nvSpPr>
            <p:cNvPr id="7" name="TextBox 6"/>
            <p:cNvSpPr txBox="1"/>
            <p:nvPr/>
          </p:nvSpPr>
          <p:spPr>
            <a:xfrm>
              <a:off x="4655890" y="5545123"/>
              <a:ext cx="34352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00B050"/>
                  </a:solidFill>
                </a:rPr>
                <a:t>Completely from the environment, no need to know the MDP!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 flipV="1">
              <a:off x="4764948" y="4966283"/>
              <a:ext cx="666924" cy="645952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337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2" grpId="0"/>
      <p:bldP spid="23" grpId="0" animBg="1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REINFORCE: Monte Carlo policy gradient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14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183" y="2177142"/>
            <a:ext cx="9252240" cy="3331592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3024232" y="4987255"/>
            <a:ext cx="1812022" cy="1153865"/>
            <a:chOff x="3024232" y="4987255"/>
            <a:chExt cx="1812022" cy="1153865"/>
          </a:xfrm>
        </p:grpSpPr>
        <p:sp>
          <p:nvSpPr>
            <p:cNvPr id="12" name="Rectangle 11"/>
            <p:cNvSpPr/>
            <p:nvPr/>
          </p:nvSpPr>
          <p:spPr>
            <a:xfrm>
              <a:off x="3749879" y="4987255"/>
              <a:ext cx="205530" cy="33975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024232" y="5494789"/>
                  <a:ext cx="181202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Bring back the discount factor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24232" y="5494789"/>
                  <a:ext cx="1812022" cy="646331"/>
                </a:xfrm>
                <a:prstGeom prst="rect">
                  <a:avLst/>
                </a:prstGeom>
                <a:blipFill>
                  <a:blip r:embed="rId3"/>
                  <a:stretch>
                    <a:fillRect l="-2694" t="-4717" b="-141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/>
          <p:cNvGrpSpPr/>
          <p:nvPr/>
        </p:nvGrpSpPr>
        <p:grpSpPr>
          <a:xfrm>
            <a:off x="6236122" y="5624819"/>
            <a:ext cx="3338503" cy="541326"/>
            <a:chOff x="5946701" y="5645791"/>
            <a:chExt cx="3338503" cy="541326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6701" y="5645791"/>
              <a:ext cx="1297140" cy="541326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83648" y="5725031"/>
              <a:ext cx="1701556" cy="35560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26570" y="5821714"/>
              <a:ext cx="355200" cy="214165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4181912" y="4970477"/>
            <a:ext cx="2525086" cy="599813"/>
            <a:chOff x="4181912" y="4970477"/>
            <a:chExt cx="2525086" cy="599813"/>
          </a:xfrm>
        </p:grpSpPr>
        <p:sp>
          <p:nvSpPr>
            <p:cNvPr id="14" name="Rectangle 13"/>
            <p:cNvSpPr/>
            <p:nvPr/>
          </p:nvSpPr>
          <p:spPr>
            <a:xfrm>
              <a:off x="4181912" y="4970477"/>
              <a:ext cx="1681993" cy="352338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/>
            <p:cNvCxnSpPr>
              <a:stCxn id="14" idx="3"/>
            </p:cNvCxnSpPr>
            <p:nvPr/>
          </p:nvCxnSpPr>
          <p:spPr>
            <a:xfrm>
              <a:off x="5863905" y="5146646"/>
              <a:ext cx="843093" cy="423644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8116348" y="4416803"/>
            <a:ext cx="2709644" cy="369332"/>
            <a:chOff x="8116348" y="4416803"/>
            <a:chExt cx="2709644" cy="369332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8850385" y="4437776"/>
              <a:ext cx="880844" cy="4195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8116348" y="4416803"/>
              <a:ext cx="27096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This is the updated policy!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651695" y="1824605"/>
            <a:ext cx="3934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It has to be an on-policy method!</a:t>
            </a:r>
          </a:p>
        </p:txBody>
      </p:sp>
    </p:spTree>
    <p:extLst>
      <p:ext uri="{BB962C8B-B14F-4D97-AF65-F5344CB8AC3E}">
        <p14:creationId xmlns:p14="http://schemas.microsoft.com/office/powerpoint/2010/main" val="199007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Construction of policy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Softmax policy – discrete action space</a:t>
                </a:r>
              </a:p>
              <a:p>
                <a:pPr lvl="1"/>
                <a:r>
                  <a:rPr lang="en-US" dirty="0"/>
                  <a:t>Parameterized state-action pair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 stochastic policy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∝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⊤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𝜙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Gradient: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Gaussian policy – continuous action space</a:t>
                </a:r>
              </a:p>
              <a:p>
                <a:pPr lvl="1"/>
                <a:r>
                  <a:rPr lang="en-US" dirty="0"/>
                  <a:t>Parameterized states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 stochastic policy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∝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⊤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Gradient: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⊤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d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15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7325125" y="2269026"/>
            <a:ext cx="3116510" cy="369332"/>
            <a:chOff x="6526635" y="2277612"/>
            <a:chExt cx="3116510" cy="369332"/>
          </a:xfrm>
        </p:grpSpPr>
        <p:sp>
          <p:nvSpPr>
            <p:cNvPr id="7" name="TextBox 6"/>
            <p:cNvSpPr txBox="1"/>
            <p:nvPr/>
          </p:nvSpPr>
          <p:spPr>
            <a:xfrm>
              <a:off x="6849611" y="2277612"/>
              <a:ext cx="27935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a feature vector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6526635" y="2474752"/>
              <a:ext cx="306199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7319395" y="2701256"/>
            <a:ext cx="3116510" cy="369332"/>
            <a:chOff x="6526635" y="2277612"/>
            <a:chExt cx="3116510" cy="369332"/>
          </a:xfrm>
        </p:grpSpPr>
        <p:sp>
          <p:nvSpPr>
            <p:cNvPr id="12" name="TextBox 11"/>
            <p:cNvSpPr txBox="1"/>
            <p:nvPr/>
          </p:nvSpPr>
          <p:spPr>
            <a:xfrm>
              <a:off x="6849611" y="2277612"/>
              <a:ext cx="27935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a distribution over actions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>
              <a:off x="6526635" y="2474752"/>
              <a:ext cx="306199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5763986" y="4005251"/>
            <a:ext cx="3565320" cy="369332"/>
            <a:chOff x="6526635" y="2277612"/>
            <a:chExt cx="3565320" cy="369332"/>
          </a:xfrm>
        </p:grpSpPr>
        <p:sp>
          <p:nvSpPr>
            <p:cNvPr id="19" name="TextBox 18"/>
            <p:cNvSpPr txBox="1"/>
            <p:nvPr/>
          </p:nvSpPr>
          <p:spPr>
            <a:xfrm>
              <a:off x="6849610" y="2277612"/>
              <a:ext cx="32423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a feature vector about the state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H="1">
              <a:off x="6526635" y="2474752"/>
              <a:ext cx="306199" cy="0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7248088" y="4429388"/>
            <a:ext cx="3565320" cy="646331"/>
            <a:chOff x="6526635" y="2277612"/>
            <a:chExt cx="3565320" cy="646331"/>
          </a:xfrm>
        </p:grpSpPr>
        <p:sp>
          <p:nvSpPr>
            <p:cNvPr id="22" name="TextBox 21"/>
            <p:cNvSpPr txBox="1"/>
            <p:nvPr/>
          </p:nvSpPr>
          <p:spPr>
            <a:xfrm>
              <a:off x="6849610" y="2277612"/>
              <a:ext cx="32423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a scalar action can be extended to vectorized actions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flipH="1">
              <a:off x="6526635" y="2474752"/>
              <a:ext cx="306199" cy="0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688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 with baseline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REINFORCE is a Monte Carlo method in nature </a:t>
                </a:r>
              </a:p>
              <a:p>
                <a:pPr lvl="1"/>
                <a:r>
                  <a:rPr lang="en-US" dirty="0"/>
                  <a:t>Suffer from a high variance (just as in SGD)</a:t>
                </a:r>
              </a:p>
              <a:p>
                <a:pPr lvl="1"/>
                <a:r>
                  <a:rPr lang="en-US" dirty="0"/>
                  <a:t>Use a baseline function for variance reduction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2"/>
                <a:r>
                  <a:rPr lang="en-US" dirty="0"/>
                  <a:t>Typical choice: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, which leads to the advantage function</a:t>
                </a:r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5694" y="3239621"/>
            <a:ext cx="6581163" cy="794629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301842" y="3217178"/>
            <a:ext cx="3707934" cy="981729"/>
            <a:chOff x="5301842" y="3217178"/>
            <a:chExt cx="3707934" cy="981729"/>
          </a:xfrm>
        </p:grpSpPr>
        <p:sp>
          <p:nvSpPr>
            <p:cNvPr id="9" name="Rectangle 8"/>
            <p:cNvSpPr/>
            <p:nvPr/>
          </p:nvSpPr>
          <p:spPr>
            <a:xfrm>
              <a:off x="6786694" y="3217178"/>
              <a:ext cx="566256" cy="574646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5301842" y="3829575"/>
                  <a:ext cx="370793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70C0"/>
                      </a:solidFill>
                    </a:rPr>
                    <a:t>Any function independent of action 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endParaRPr lang="en-US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01842" y="3829575"/>
                  <a:ext cx="3707934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1480"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53312" y="4691542"/>
                <a:ext cx="370569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312" y="4691542"/>
                <a:ext cx="3705694" cy="369332"/>
              </a:xfrm>
              <a:prstGeom prst="rect">
                <a:avLst/>
              </a:prstGeom>
              <a:blipFill>
                <a:blip r:embed="rId5"/>
                <a:stretch>
                  <a:fillRect l="-1153" r="-1153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1797DC63-5758-E6BC-F4FC-55D6614F139A}"/>
              </a:ext>
            </a:extLst>
          </p:cNvPr>
          <p:cNvGrpSpPr/>
          <p:nvPr/>
        </p:nvGrpSpPr>
        <p:grpSpPr>
          <a:xfrm>
            <a:off x="5008418" y="2828971"/>
            <a:ext cx="4318805" cy="369332"/>
            <a:chOff x="5008418" y="2828971"/>
            <a:chExt cx="4318805" cy="36933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41C1395-55DF-E086-E22D-7C43595B8E5F}"/>
                </a:ext>
              </a:extLst>
            </p:cNvPr>
            <p:cNvSpPr txBox="1"/>
            <p:nvPr/>
          </p:nvSpPr>
          <p:spPr>
            <a:xfrm>
              <a:off x="7352950" y="2828971"/>
              <a:ext cx="19742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>
                  <a:solidFill>
                    <a:srgbClr val="FF0000"/>
                  </a:solidFill>
                </a:rPr>
                <a:t>how?</a:t>
              </a:r>
              <a:endParaRPr lang="en-US" i="1" dirty="0">
                <a:solidFill>
                  <a:srgbClr val="FF0000"/>
                </a:solidFill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A41C77F-B340-87F8-28EE-BE9523C65EF4}"/>
                </a:ext>
              </a:extLst>
            </p:cNvPr>
            <p:cNvCxnSpPr/>
            <p:nvPr/>
          </p:nvCxnSpPr>
          <p:spPr>
            <a:xfrm>
              <a:off x="5008418" y="3060234"/>
              <a:ext cx="2344532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9666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 with advantage function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17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492" y="1826400"/>
            <a:ext cx="9056638" cy="417172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978092" y="4861421"/>
            <a:ext cx="5331204" cy="369332"/>
            <a:chOff x="2978092" y="4861421"/>
            <a:chExt cx="5331204" cy="369332"/>
          </a:xfrm>
        </p:grpSpPr>
        <p:sp>
          <p:nvSpPr>
            <p:cNvPr id="10" name="Rectangle 9"/>
            <p:cNvSpPr/>
            <p:nvPr/>
          </p:nvSpPr>
          <p:spPr>
            <a:xfrm>
              <a:off x="2978092" y="4920143"/>
              <a:ext cx="1396767" cy="276837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395832" y="4861421"/>
              <a:ext cx="39134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Approximated advantage function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836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0BFFF-04CA-E84C-603C-0EA774183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 with advantage function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E78E44-6C9F-36B7-BDED-1754A8FE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0AC96-D574-704F-09C4-9DCF26C7B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40F4FB-58E8-FF21-A606-FBFDECF24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91413F-5FF4-ED66-CBB2-8CAB9AF20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6" y="2706019"/>
            <a:ext cx="6427194" cy="33772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08A417-417A-36FA-EDFF-85C9D06EC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840" y="2709175"/>
            <a:ext cx="5637907" cy="33741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58ADEE-A8BE-A616-4C19-788E0F156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1368" y="1110573"/>
            <a:ext cx="2861575" cy="140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920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A8A71-CA3B-C301-CF12-D8275141D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Relative Policy Optimization</a:t>
            </a:r>
            <a:r>
              <a:rPr lang="zh-CN" altLang="en-US" dirty="0"/>
              <a:t> </a:t>
            </a:r>
            <a:r>
              <a:rPr lang="en-US" altLang="zh-CN" dirty="0"/>
              <a:t>(GRPO)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415F3-1B3A-817E-8447-77622EAF6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Using</a:t>
            </a:r>
            <a:r>
              <a:rPr lang="zh-CN" altLang="en-US" dirty="0"/>
              <a:t> </a:t>
            </a:r>
            <a:r>
              <a:rPr lang="en-US" altLang="zh-CN" dirty="0"/>
              <a:t>Monto</a:t>
            </a:r>
            <a:r>
              <a:rPr lang="zh-CN" altLang="en-US" dirty="0"/>
              <a:t> </a:t>
            </a:r>
            <a:r>
              <a:rPr lang="en-US" altLang="zh-CN" dirty="0"/>
              <a:t>Carlo</a:t>
            </a:r>
            <a:r>
              <a:rPr lang="zh-CN" altLang="en-US" dirty="0"/>
              <a:t> </a:t>
            </a:r>
            <a:r>
              <a:rPr lang="en-US" altLang="zh-CN" dirty="0"/>
              <a:t>method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estimate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advantage</a:t>
            </a:r>
            <a:r>
              <a:rPr lang="zh-CN" altLang="en-US" dirty="0"/>
              <a:t> </a:t>
            </a:r>
            <a:r>
              <a:rPr lang="en-US" altLang="zh-CN" dirty="0"/>
              <a:t>function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938FE-1694-F0DD-6A0F-8AB0C16E2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54EC83-A413-4AC4-A06D-C6091874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2FD3E-D652-20D4-5309-0C4D98350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A530A5-9977-93B8-51ED-C1D5FC5901D0}"/>
              </a:ext>
            </a:extLst>
          </p:cNvPr>
          <p:cNvSpPr txBox="1"/>
          <p:nvPr/>
        </p:nvSpPr>
        <p:spPr>
          <a:xfrm>
            <a:off x="1098858" y="3625637"/>
            <a:ext cx="2607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ea typeface="KaiTi" panose="02010609060101010101" pitchFamily="49" charset="-122"/>
              </a:rPr>
              <a:t>Solve 3x - 7 = 2x + 5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F458D5-07D3-8226-91B6-22D61D0E4EB3}"/>
              </a:ext>
            </a:extLst>
          </p:cNvPr>
          <p:cNvSpPr/>
          <p:nvPr/>
        </p:nvSpPr>
        <p:spPr>
          <a:xfrm>
            <a:off x="8350230" y="2728447"/>
            <a:ext cx="308009" cy="30800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AAFAC1-BD79-6FF1-DD00-8B757CFE1AD2}"/>
              </a:ext>
            </a:extLst>
          </p:cNvPr>
          <p:cNvSpPr/>
          <p:nvPr/>
        </p:nvSpPr>
        <p:spPr>
          <a:xfrm>
            <a:off x="8350230" y="3336265"/>
            <a:ext cx="308009" cy="30800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AFB288-2AE0-3E82-40A5-68A70A0A4E00}"/>
              </a:ext>
            </a:extLst>
          </p:cNvPr>
          <p:cNvSpPr/>
          <p:nvPr/>
        </p:nvSpPr>
        <p:spPr>
          <a:xfrm>
            <a:off x="8350230" y="3944083"/>
            <a:ext cx="308009" cy="30800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AB8E7D-E831-0EA3-120F-8BFF080EC5E0}"/>
              </a:ext>
            </a:extLst>
          </p:cNvPr>
          <p:cNvSpPr/>
          <p:nvPr/>
        </p:nvSpPr>
        <p:spPr>
          <a:xfrm>
            <a:off x="8350230" y="4551900"/>
            <a:ext cx="308009" cy="30800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489150D-1AB6-ED74-438D-6B6FA4793D53}"/>
              </a:ext>
            </a:extLst>
          </p:cNvPr>
          <p:cNvSpPr/>
          <p:nvPr/>
        </p:nvSpPr>
        <p:spPr>
          <a:xfrm>
            <a:off x="4625254" y="2892077"/>
            <a:ext cx="3599848" cy="914400"/>
          </a:xfrm>
          <a:custGeom>
            <a:avLst/>
            <a:gdLst>
              <a:gd name="connsiteX0" fmla="*/ 0 w 3599848"/>
              <a:gd name="connsiteY0" fmla="*/ 914400 h 914400"/>
              <a:gd name="connsiteX1" fmla="*/ 731520 w 3599848"/>
              <a:gd name="connsiteY1" fmla="*/ 221381 h 914400"/>
              <a:gd name="connsiteX2" fmla="*/ 1876926 w 3599848"/>
              <a:gd name="connsiteY2" fmla="*/ 423511 h 914400"/>
              <a:gd name="connsiteX3" fmla="*/ 2897204 w 3599848"/>
              <a:gd name="connsiteY3" fmla="*/ 86627 h 914400"/>
              <a:gd name="connsiteX4" fmla="*/ 3599848 w 3599848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9848" h="914400">
                <a:moveTo>
                  <a:pt x="0" y="914400"/>
                </a:moveTo>
                <a:cubicBezTo>
                  <a:pt x="209349" y="608798"/>
                  <a:pt x="418699" y="303196"/>
                  <a:pt x="731520" y="221381"/>
                </a:cubicBezTo>
                <a:cubicBezTo>
                  <a:pt x="1044341" y="139566"/>
                  <a:pt x="1515979" y="445970"/>
                  <a:pt x="1876926" y="423511"/>
                </a:cubicBezTo>
                <a:cubicBezTo>
                  <a:pt x="2237873" y="401052"/>
                  <a:pt x="2610050" y="157212"/>
                  <a:pt x="2897204" y="86627"/>
                </a:cubicBezTo>
                <a:cubicBezTo>
                  <a:pt x="3184358" y="16042"/>
                  <a:pt x="3392103" y="8021"/>
                  <a:pt x="3599848" y="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07D6C782-EEFA-3F61-FE1A-30B3396B1984}"/>
              </a:ext>
            </a:extLst>
          </p:cNvPr>
          <p:cNvSpPr/>
          <p:nvPr/>
        </p:nvSpPr>
        <p:spPr>
          <a:xfrm>
            <a:off x="4644504" y="3379308"/>
            <a:ext cx="3628724" cy="417543"/>
          </a:xfrm>
          <a:custGeom>
            <a:avLst/>
            <a:gdLst>
              <a:gd name="connsiteX0" fmla="*/ 0 w 3628724"/>
              <a:gd name="connsiteY0" fmla="*/ 417543 h 417543"/>
              <a:gd name="connsiteX1" fmla="*/ 837398 w 3628724"/>
              <a:gd name="connsiteY1" fmla="*/ 109535 h 417543"/>
              <a:gd name="connsiteX2" fmla="*/ 2454442 w 3628724"/>
              <a:gd name="connsiteY2" fmla="*/ 350167 h 417543"/>
              <a:gd name="connsiteX3" fmla="*/ 3166712 w 3628724"/>
              <a:gd name="connsiteY3" fmla="*/ 13282 h 417543"/>
              <a:gd name="connsiteX4" fmla="*/ 3628724 w 3628724"/>
              <a:gd name="connsiteY4" fmla="*/ 99910 h 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28724" h="417543">
                <a:moveTo>
                  <a:pt x="0" y="417543"/>
                </a:moveTo>
                <a:cubicBezTo>
                  <a:pt x="214162" y="269153"/>
                  <a:pt x="428325" y="120764"/>
                  <a:pt x="837398" y="109535"/>
                </a:cubicBezTo>
                <a:cubicBezTo>
                  <a:pt x="1246471" y="98306"/>
                  <a:pt x="2066223" y="366209"/>
                  <a:pt x="2454442" y="350167"/>
                </a:cubicBezTo>
                <a:cubicBezTo>
                  <a:pt x="2842661" y="334125"/>
                  <a:pt x="2970998" y="54991"/>
                  <a:pt x="3166712" y="13282"/>
                </a:cubicBezTo>
                <a:cubicBezTo>
                  <a:pt x="3362426" y="-28428"/>
                  <a:pt x="3495575" y="35741"/>
                  <a:pt x="3628724" y="9991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3A066A98-022B-6A24-0936-4F673DC88E11}"/>
              </a:ext>
            </a:extLst>
          </p:cNvPr>
          <p:cNvSpPr/>
          <p:nvPr/>
        </p:nvSpPr>
        <p:spPr>
          <a:xfrm>
            <a:off x="4634879" y="3796851"/>
            <a:ext cx="3628725" cy="591166"/>
          </a:xfrm>
          <a:custGeom>
            <a:avLst/>
            <a:gdLst>
              <a:gd name="connsiteX0" fmla="*/ 0 w 3628725"/>
              <a:gd name="connsiteY0" fmla="*/ 0 h 591166"/>
              <a:gd name="connsiteX1" fmla="*/ 760396 w 3628725"/>
              <a:gd name="connsiteY1" fmla="*/ 288758 h 591166"/>
              <a:gd name="connsiteX2" fmla="*/ 1559293 w 3628725"/>
              <a:gd name="connsiteY2" fmla="*/ 96253 h 591166"/>
              <a:gd name="connsiteX3" fmla="*/ 2752826 w 3628725"/>
              <a:gd name="connsiteY3" fmla="*/ 587141 h 591166"/>
              <a:gd name="connsiteX4" fmla="*/ 3628725 w 3628725"/>
              <a:gd name="connsiteY4" fmla="*/ 288758 h 591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28725" h="591166">
                <a:moveTo>
                  <a:pt x="0" y="0"/>
                </a:moveTo>
                <a:cubicBezTo>
                  <a:pt x="250257" y="136358"/>
                  <a:pt x="500514" y="272716"/>
                  <a:pt x="760396" y="288758"/>
                </a:cubicBezTo>
                <a:cubicBezTo>
                  <a:pt x="1020278" y="304800"/>
                  <a:pt x="1227221" y="46522"/>
                  <a:pt x="1559293" y="96253"/>
                </a:cubicBezTo>
                <a:cubicBezTo>
                  <a:pt x="1891365" y="145984"/>
                  <a:pt x="2407921" y="555057"/>
                  <a:pt x="2752826" y="587141"/>
                </a:cubicBezTo>
                <a:cubicBezTo>
                  <a:pt x="3097731" y="619225"/>
                  <a:pt x="3363228" y="453991"/>
                  <a:pt x="3628725" y="288758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DCC10929-A871-C749-382C-9E14DC20E1FF}"/>
              </a:ext>
            </a:extLst>
          </p:cNvPr>
          <p:cNvSpPr/>
          <p:nvPr/>
        </p:nvSpPr>
        <p:spPr>
          <a:xfrm>
            <a:off x="4625254" y="3787226"/>
            <a:ext cx="3619099" cy="1419304"/>
          </a:xfrm>
          <a:custGeom>
            <a:avLst/>
            <a:gdLst>
              <a:gd name="connsiteX0" fmla="*/ 0 w 3619099"/>
              <a:gd name="connsiteY0" fmla="*/ 0 h 1419304"/>
              <a:gd name="connsiteX1" fmla="*/ 1001028 w 3619099"/>
              <a:gd name="connsiteY1" fmla="*/ 1376413 h 1419304"/>
              <a:gd name="connsiteX2" fmla="*/ 2492943 w 3619099"/>
              <a:gd name="connsiteY2" fmla="*/ 1058779 h 1419304"/>
              <a:gd name="connsiteX3" fmla="*/ 3619099 w 3619099"/>
              <a:gd name="connsiteY3" fmla="*/ 933651 h 1419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9099" h="1419304">
                <a:moveTo>
                  <a:pt x="0" y="0"/>
                </a:moveTo>
                <a:cubicBezTo>
                  <a:pt x="292769" y="599975"/>
                  <a:pt x="585538" y="1199950"/>
                  <a:pt x="1001028" y="1376413"/>
                </a:cubicBezTo>
                <a:cubicBezTo>
                  <a:pt x="1416518" y="1552876"/>
                  <a:pt x="2056598" y="1132573"/>
                  <a:pt x="2492943" y="1058779"/>
                </a:cubicBezTo>
                <a:cubicBezTo>
                  <a:pt x="2929288" y="984985"/>
                  <a:pt x="3274193" y="959318"/>
                  <a:pt x="3619099" y="933651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4B54EC-DD5D-DA6E-F7AD-8241FBB106F2}"/>
              </a:ext>
            </a:extLst>
          </p:cNvPr>
          <p:cNvSpPr txBox="1"/>
          <p:nvPr/>
        </p:nvSpPr>
        <p:spPr>
          <a:xfrm>
            <a:off x="5618014" y="2613102"/>
            <a:ext cx="203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a typeface="KaiTi" panose="02010609060101010101" pitchFamily="49" charset="-122"/>
              </a:rPr>
              <a:t>Policy roll out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4F9F4C-7739-1FDD-A292-D084F93AFE81}"/>
              </a:ext>
            </a:extLst>
          </p:cNvPr>
          <p:cNvSpPr txBox="1"/>
          <p:nvPr/>
        </p:nvSpPr>
        <p:spPr>
          <a:xfrm>
            <a:off x="7843698" y="2286839"/>
            <a:ext cx="2300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a typeface="KaiTi" panose="02010609060101010101" pitchFamily="49" charset="-122"/>
              </a:rPr>
              <a:t>Outcome signal</a:t>
            </a:r>
          </a:p>
        </p:txBody>
      </p:sp>
      <p:pic>
        <p:nvPicPr>
          <p:cNvPr id="19" name="Picture 2" descr="Neural Network Stock Illustrations – 142,634 Neural Network Stock  Illustrations, Vectors &amp; Clipart - Dreamstime">
            <a:extLst>
              <a:ext uri="{FF2B5EF4-FFF2-40B4-BE49-F238E27FC236}">
                <a16:creationId xmlns:a16="http://schemas.microsoft.com/office/drawing/2014/main" id="{E78A01E0-E1DE-F3BE-0DD9-AA9914DB7B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0" t="9931" r="20534" b="9931"/>
          <a:stretch/>
        </p:blipFill>
        <p:spPr bwMode="auto">
          <a:xfrm>
            <a:off x="3216242" y="3208470"/>
            <a:ext cx="1257938" cy="119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DDB21C2-CCC1-95F0-9D58-6FA6DD9D25E8}"/>
              </a:ext>
            </a:extLst>
          </p:cNvPr>
          <p:cNvSpPr txBox="1"/>
          <p:nvPr/>
        </p:nvSpPr>
        <p:spPr>
          <a:xfrm>
            <a:off x="3216243" y="4464203"/>
            <a:ext cx="1257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LLM/Policy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C98A140-6A8C-46D0-1EBB-6682A75D9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3931" y="2762136"/>
            <a:ext cx="339972" cy="2743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B3E9CC2-7A2C-741B-3AFD-F89DC3387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3931" y="3369954"/>
            <a:ext cx="339972" cy="2743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29D9289-A975-769F-0B4F-25875EDB5D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3931" y="3977772"/>
            <a:ext cx="339972" cy="2743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6FB6B9-A73A-476E-4BBF-F53C179778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3931" y="4581995"/>
            <a:ext cx="339972" cy="2743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D230167-8AB7-FBFD-112E-AED54A5108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397" y="3692983"/>
            <a:ext cx="303679" cy="24503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E22842D-1D44-8CDB-D9C9-CF857EB78B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2672" y="5011569"/>
            <a:ext cx="2051883" cy="4503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77FCF94-A336-DDE9-DF36-8518F97AD6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2672" y="5596863"/>
            <a:ext cx="3461832" cy="56215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5BF593E-367C-173F-2062-8ECE512CA2C3}"/>
              </a:ext>
            </a:extLst>
          </p:cNvPr>
          <p:cNvSpPr txBox="1"/>
          <p:nvPr/>
        </p:nvSpPr>
        <p:spPr>
          <a:xfrm>
            <a:off x="10170112" y="2282778"/>
            <a:ext cx="2300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a typeface="KaiTi" panose="02010609060101010101" pitchFamily="49" charset="-122"/>
              </a:rPr>
              <a:t>Advantage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FCEB9A6-2984-767B-F1FF-2553D6BEB0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37415" y="2692835"/>
            <a:ext cx="2359447" cy="37147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775042B-E4E9-3BF3-FA3F-8B21227FCC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37415" y="3263632"/>
            <a:ext cx="2381208" cy="3749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2C2613B-5085-115F-5713-F09B3E38F8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37415" y="3893924"/>
            <a:ext cx="2381208" cy="37490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C7788E5-C8BE-E2DC-62C7-AD644ED7D50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44342" y="4481411"/>
            <a:ext cx="2381208" cy="37490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715E668-AFDA-C920-5136-FE841D59C541}"/>
              </a:ext>
            </a:extLst>
          </p:cNvPr>
          <p:cNvSpPr txBox="1"/>
          <p:nvPr/>
        </p:nvSpPr>
        <p:spPr>
          <a:xfrm>
            <a:off x="116107" y="5052081"/>
            <a:ext cx="1210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mean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D7BD7E0-E8E1-E6E3-727F-030F7FEC0E3C}"/>
              </a:ext>
            </a:extLst>
          </p:cNvPr>
          <p:cNvSpPr txBox="1"/>
          <p:nvPr/>
        </p:nvSpPr>
        <p:spPr>
          <a:xfrm>
            <a:off x="65922" y="5571144"/>
            <a:ext cx="1210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standard</a:t>
            </a:r>
            <a:r>
              <a:rPr lang="zh-CN" altLang="en-US" dirty="0"/>
              <a:t> </a:t>
            </a:r>
            <a:r>
              <a:rPr lang="en-US" altLang="zh-CN" dirty="0"/>
              <a:t>deviation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0E1A37-10E7-670C-725E-80577A346E3C}"/>
              </a:ext>
            </a:extLst>
          </p:cNvPr>
          <p:cNvSpPr txBox="1"/>
          <p:nvPr/>
        </p:nvSpPr>
        <p:spPr>
          <a:xfrm>
            <a:off x="7918093" y="5693275"/>
            <a:ext cx="3461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</a:rPr>
              <a:t>Pros</a:t>
            </a:r>
            <a:r>
              <a:rPr lang="zh-CN" altLang="en-US" sz="2000" dirty="0">
                <a:solidFill>
                  <a:srgbClr val="FF0000"/>
                </a:solidFill>
              </a:rPr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and</a:t>
            </a:r>
            <a:r>
              <a:rPr lang="zh-CN" altLang="en-US" sz="2000" dirty="0">
                <a:solidFill>
                  <a:srgbClr val="FF0000"/>
                </a:solidFill>
              </a:rPr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cons?</a:t>
            </a:r>
            <a:r>
              <a:rPr lang="zh-CN" altLang="en-US" sz="2000" dirty="0">
                <a:solidFill>
                  <a:srgbClr val="FF0000"/>
                </a:solidFill>
              </a:rPr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Why</a:t>
            </a:r>
            <a:r>
              <a:rPr lang="zh-CN" altLang="en-US" sz="2000" dirty="0">
                <a:solidFill>
                  <a:srgbClr val="FF0000"/>
                </a:solidFill>
              </a:rPr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now?</a:t>
            </a:r>
            <a:r>
              <a:rPr lang="zh-CN" altLang="en-US" sz="2000" dirty="0">
                <a:solidFill>
                  <a:srgbClr val="FF0000"/>
                </a:solidFill>
              </a:rPr>
              <a:t>  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49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8" grpId="0"/>
      <p:bldP spid="28" grpId="0"/>
      <p:bldP spid="33" grpId="0"/>
      <p:bldP spid="34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Gradient Theorem</a:t>
            </a:r>
          </a:p>
          <a:p>
            <a:r>
              <a:rPr lang="en-US" dirty="0"/>
              <a:t>REINFORCE: Monte Carlo Policy Gradient</a:t>
            </a:r>
          </a:p>
          <a:p>
            <a:r>
              <a:rPr lang="en-US" dirty="0"/>
              <a:t>Actor–Critic Methods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78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REINFORCE: </a:t>
            </a:r>
            <a:r>
              <a:rPr lang="en-US" u="sng" dirty="0"/>
              <a:t>Monte Carlo</a:t>
            </a:r>
            <a:r>
              <a:rPr lang="en-US" dirty="0"/>
              <a:t> policy gradient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46589" y="1771096"/>
            <a:ext cx="10515600" cy="4351338"/>
          </a:xfrm>
        </p:spPr>
        <p:txBody>
          <a:bodyPr/>
          <a:lstStyle/>
          <a:p>
            <a:r>
              <a:rPr lang="en-US" dirty="0"/>
              <a:t>In REINFORCE, return is used to “evaluate” an action</a:t>
            </a:r>
          </a:p>
          <a:p>
            <a:pPr lvl="1"/>
            <a:r>
              <a:rPr lang="en-US" dirty="0"/>
              <a:t>Vanilla version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With advantage function 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38056" y="2598490"/>
                <a:ext cx="3854197" cy="8218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𝛻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𝛻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8056" y="2598490"/>
                <a:ext cx="3854197" cy="8218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66750" y="3772949"/>
                <a:ext cx="5211170" cy="8218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𝛻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))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𝛻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750" y="3772949"/>
                <a:ext cx="5211170" cy="8218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4437775" y="4429387"/>
            <a:ext cx="4320331" cy="1225334"/>
            <a:chOff x="4437775" y="4429387"/>
            <a:chExt cx="4320331" cy="1225334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5297646" y="4429387"/>
              <a:ext cx="36576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/>
            <p:cNvGrpSpPr/>
            <p:nvPr/>
          </p:nvGrpSpPr>
          <p:grpSpPr>
            <a:xfrm>
              <a:off x="4437775" y="4467138"/>
              <a:ext cx="4320331" cy="1187583"/>
              <a:chOff x="4437775" y="4467138"/>
              <a:chExt cx="3095161" cy="1187583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4437775" y="4731391"/>
                <a:ext cx="309516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>
                    <a:solidFill>
                      <a:srgbClr val="0070C0"/>
                    </a:solidFill>
                  </a:rPr>
                  <a:t>Do we need to wait until the episode finishes? </a:t>
                </a:r>
                <a:r>
                  <a:rPr lang="en-US" dirty="0">
                    <a:solidFill>
                      <a:srgbClr val="FF0000"/>
                    </a:solidFill>
                  </a:rPr>
                  <a:t>Let’s bootstrap with TD methods! </a:t>
                </a:r>
              </a:p>
              <a:p>
                <a:endParaRPr lang="en-US" i="1" dirty="0">
                  <a:solidFill>
                    <a:srgbClr val="0070C0"/>
                  </a:solidFill>
                </a:endParaRPr>
              </a:p>
            </p:txBody>
          </p:sp>
          <p:cxnSp>
            <p:nvCxnSpPr>
              <p:cNvPr id="14" name="Straight Arrow Connector 13"/>
              <p:cNvCxnSpPr/>
              <p:nvPr/>
            </p:nvCxnSpPr>
            <p:spPr>
              <a:xfrm flipV="1">
                <a:off x="5151154" y="4467138"/>
                <a:ext cx="58722" cy="306198"/>
              </a:xfrm>
              <a:prstGeom prst="straightConnector1">
                <a:avLst/>
              </a:prstGeom>
              <a:ln w="19050"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8607" y="5094595"/>
            <a:ext cx="3162914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1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Actor-critic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One-step actor-critic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728" y="2376439"/>
            <a:ext cx="6865413" cy="1368016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269996" y="1891718"/>
            <a:ext cx="2948729" cy="964733"/>
            <a:chOff x="4269996" y="1891718"/>
            <a:chExt cx="2948729" cy="964733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4269996" y="2856451"/>
              <a:ext cx="73152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4362274" y="1891718"/>
              <a:ext cx="28564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Let’s bootstrap this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4639112" y="2206305"/>
              <a:ext cx="239086" cy="360726"/>
            </a:xfrm>
            <a:prstGeom prst="straightConnector1">
              <a:avLst/>
            </a:prstGeom>
            <a:ln w="190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3577902" y="3552738"/>
            <a:ext cx="2856451" cy="923169"/>
            <a:chOff x="3577902" y="3552738"/>
            <a:chExt cx="2856451" cy="923169"/>
          </a:xfrm>
        </p:grpSpPr>
        <p:sp>
          <p:nvSpPr>
            <p:cNvPr id="14" name="TextBox 13"/>
            <p:cNvSpPr txBox="1"/>
            <p:nvPr/>
          </p:nvSpPr>
          <p:spPr>
            <a:xfrm>
              <a:off x="3577902" y="3829576"/>
              <a:ext cx="28564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Only need one step sampling from environment</a:t>
              </a: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4567806" y="3565323"/>
              <a:ext cx="0" cy="276835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4261604" y="3552738"/>
              <a:ext cx="557868" cy="1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5301844" y="3552738"/>
            <a:ext cx="4471330" cy="1195974"/>
            <a:chOff x="5301844" y="3552738"/>
            <a:chExt cx="4471330" cy="1195974"/>
          </a:xfrm>
        </p:grpSpPr>
        <p:sp>
          <p:nvSpPr>
            <p:cNvPr id="25" name="TextBox 24"/>
            <p:cNvSpPr txBox="1"/>
            <p:nvPr/>
          </p:nvSpPr>
          <p:spPr>
            <a:xfrm>
              <a:off x="6354658" y="3825382"/>
              <a:ext cx="341851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Based on the current value model estimate, everything we have learnt so far applies (e.g., MC/TD)!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flipV="1">
              <a:off x="7076114" y="3577907"/>
              <a:ext cx="0" cy="27683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301844" y="3552738"/>
              <a:ext cx="2298578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6669248" y="1602296"/>
            <a:ext cx="4323126" cy="1921079"/>
            <a:chOff x="6669248" y="1602296"/>
            <a:chExt cx="4323126" cy="1921079"/>
          </a:xfrm>
        </p:grpSpPr>
        <p:sp>
          <p:nvSpPr>
            <p:cNvPr id="37" name="Rectangle 36"/>
            <p:cNvSpPr/>
            <p:nvPr/>
          </p:nvSpPr>
          <p:spPr>
            <a:xfrm>
              <a:off x="6669248" y="3212982"/>
              <a:ext cx="931178" cy="310393"/>
            </a:xfrm>
            <a:prstGeom prst="rect">
              <a:avLst/>
            </a:pr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324675" y="2311168"/>
              <a:ext cx="26676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4">
                      <a:lumMod val="75000"/>
                    </a:schemeClr>
                  </a:solidFill>
                </a:rPr>
                <a:t>Critic evaluates the state</a:t>
              </a:r>
            </a:p>
          </p:txBody>
        </p:sp>
        <p:cxnSp>
          <p:nvCxnSpPr>
            <p:cNvPr id="40" name="Straight Arrow Connector 39"/>
            <p:cNvCxnSpPr>
              <a:stCxn id="38" idx="1"/>
            </p:cNvCxnSpPr>
            <p:nvPr/>
          </p:nvCxnSpPr>
          <p:spPr>
            <a:xfrm flipH="1">
              <a:off x="7579453" y="2495834"/>
              <a:ext cx="745222" cy="666816"/>
            </a:xfrm>
            <a:prstGeom prst="straightConnector1">
              <a:avLst/>
            </a:prstGeom>
            <a:ln w="19050">
              <a:solidFill>
                <a:schemeClr val="accent4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6" name="Picture 2" descr="The Best Movie Reviews Ever Written — IndieWire Critics Survey | IndieWir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4588" y="1602296"/>
              <a:ext cx="1108676" cy="7035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7831123" y="2822895"/>
            <a:ext cx="3746985" cy="969146"/>
            <a:chOff x="7831123" y="2822895"/>
            <a:chExt cx="3746985" cy="969146"/>
          </a:xfrm>
        </p:grpSpPr>
        <p:sp>
          <p:nvSpPr>
            <p:cNvPr id="29" name="Rectangle 28"/>
            <p:cNvSpPr/>
            <p:nvPr/>
          </p:nvSpPr>
          <p:spPr>
            <a:xfrm>
              <a:off x="7831123" y="3426903"/>
              <a:ext cx="1375794" cy="360726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524302" y="3422709"/>
              <a:ext cx="20538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Actor takes actions </a:t>
              </a:r>
            </a:p>
          </p:txBody>
        </p:sp>
        <p:cxnSp>
          <p:nvCxnSpPr>
            <p:cNvPr id="31" name="Straight Arrow Connector 30"/>
            <p:cNvCxnSpPr>
              <a:stCxn id="30" idx="1"/>
            </p:cNvCxnSpPr>
            <p:nvPr/>
          </p:nvCxnSpPr>
          <p:spPr>
            <a:xfrm flipH="1">
              <a:off x="9223696" y="3607375"/>
              <a:ext cx="300606" cy="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2" name="Picture 8" descr="Ratatouille (2007) directed by Brad Bird • Reviews, film + cast • Letterbox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0431" y="2822895"/>
              <a:ext cx="1081715" cy="608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6375633" y="4756557"/>
            <a:ext cx="3997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A source of bias due to bootstrapping!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8925" y="3085630"/>
            <a:ext cx="6486997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04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One-step actor-critic method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663" y="1613524"/>
            <a:ext cx="8396808" cy="4661726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3124900" y="3665989"/>
            <a:ext cx="4106410" cy="369332"/>
            <a:chOff x="3124900" y="3665989"/>
            <a:chExt cx="4106410" cy="369332"/>
          </a:xfrm>
        </p:grpSpPr>
        <p:sp>
          <p:nvSpPr>
            <p:cNvPr id="9" name="TextBox 8"/>
            <p:cNvSpPr txBox="1"/>
            <p:nvPr/>
          </p:nvSpPr>
          <p:spPr>
            <a:xfrm>
              <a:off x="3804407" y="3665989"/>
              <a:ext cx="34269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No need to generate an episode!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>
              <a:off x="3124900" y="3854741"/>
              <a:ext cx="641758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2730617" y="5507373"/>
            <a:ext cx="2571226" cy="373310"/>
            <a:chOff x="2730617" y="5507373"/>
            <a:chExt cx="2571226" cy="373310"/>
          </a:xfrm>
        </p:grpSpPr>
        <p:sp>
          <p:nvSpPr>
            <p:cNvPr id="21" name="Rectangle 20"/>
            <p:cNvSpPr/>
            <p:nvPr/>
          </p:nvSpPr>
          <p:spPr>
            <a:xfrm>
              <a:off x="2730617" y="5524150"/>
              <a:ext cx="847288" cy="356533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926049" y="5507373"/>
              <a:ext cx="13757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discount</a:t>
              </a:r>
            </a:p>
          </p:txBody>
        </p:sp>
        <p:cxnSp>
          <p:nvCxnSpPr>
            <p:cNvPr id="24" name="Straight Arrow Connector 23"/>
            <p:cNvCxnSpPr>
              <a:stCxn id="22" idx="1"/>
            </p:cNvCxnSpPr>
            <p:nvPr/>
          </p:nvCxnSpPr>
          <p:spPr>
            <a:xfrm flipH="1" flipV="1">
              <a:off x="3598879" y="5687737"/>
              <a:ext cx="327170" cy="4302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557868" y="4987255"/>
            <a:ext cx="4978866" cy="646331"/>
            <a:chOff x="557868" y="4987255"/>
            <a:chExt cx="4978866" cy="646331"/>
          </a:xfrm>
        </p:grpSpPr>
        <p:sp>
          <p:nvSpPr>
            <p:cNvPr id="32" name="Rectangle 31"/>
            <p:cNvSpPr/>
            <p:nvPr/>
          </p:nvSpPr>
          <p:spPr>
            <a:xfrm>
              <a:off x="2764172" y="5075340"/>
              <a:ext cx="2772562" cy="486560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57868" y="4987255"/>
              <a:ext cx="1958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Key to generalize to n-step methods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2332139" y="5310231"/>
              <a:ext cx="402672" cy="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3187817" y="4450361"/>
            <a:ext cx="5784209" cy="662729"/>
            <a:chOff x="3187817" y="4450361"/>
            <a:chExt cx="5784209" cy="662729"/>
          </a:xfrm>
        </p:grpSpPr>
        <p:sp>
          <p:nvSpPr>
            <p:cNvPr id="17" name="TextBox 16"/>
            <p:cNvSpPr txBox="1"/>
            <p:nvPr/>
          </p:nvSpPr>
          <p:spPr>
            <a:xfrm>
              <a:off x="5834543" y="4450361"/>
              <a:ext cx="3137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One-step return with baseline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H="1">
              <a:off x="5553512" y="4693640"/>
              <a:ext cx="289420" cy="197142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3187817" y="4760752"/>
              <a:ext cx="2306972" cy="352338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479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Actor-critic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One-step actor-critic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728" y="2376439"/>
            <a:ext cx="6865413" cy="1368016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4257413" y="3615655"/>
            <a:ext cx="2088859" cy="407082"/>
            <a:chOff x="4257413" y="3615655"/>
            <a:chExt cx="2088859" cy="407082"/>
          </a:xfrm>
        </p:grpSpPr>
        <p:sp>
          <p:nvSpPr>
            <p:cNvPr id="11" name="TextBox 10"/>
            <p:cNvSpPr txBox="1"/>
            <p:nvPr/>
          </p:nvSpPr>
          <p:spPr>
            <a:xfrm>
              <a:off x="4580389" y="3653405"/>
              <a:ext cx="14554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Action-value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flipV="1">
              <a:off x="4257413" y="3615655"/>
              <a:ext cx="2088859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6564386" y="3615655"/>
            <a:ext cx="1455490" cy="415471"/>
            <a:chOff x="6564386" y="3615655"/>
            <a:chExt cx="1455490" cy="415471"/>
          </a:xfrm>
        </p:grpSpPr>
        <p:sp>
          <p:nvSpPr>
            <p:cNvPr id="28" name="TextBox 27"/>
            <p:cNvSpPr txBox="1"/>
            <p:nvPr/>
          </p:nvSpPr>
          <p:spPr>
            <a:xfrm>
              <a:off x="6564386" y="3661794"/>
              <a:ext cx="14554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State-value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 flipV="1">
              <a:off x="6669248" y="3615655"/>
              <a:ext cx="893427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1858162" y="4349692"/>
            <a:ext cx="5588404" cy="369332"/>
            <a:chOff x="1321266" y="4278385"/>
            <a:chExt cx="5588404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424805" y="4297261"/>
                  <a:ext cx="348486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sub>
                        </m:sSub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sub>
                        </m:sSub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4805" y="4297261"/>
                  <a:ext cx="3484865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1399" t="-4000" r="-2273" b="-3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/>
            <p:cNvSpPr txBox="1"/>
            <p:nvPr/>
          </p:nvSpPr>
          <p:spPr>
            <a:xfrm>
              <a:off x="1321266" y="4278385"/>
              <a:ext cx="2625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Advantage function: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648521" y="4731587"/>
            <a:ext cx="3477789" cy="688276"/>
            <a:chOff x="3678572" y="4723002"/>
            <a:chExt cx="3477789" cy="6882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678572" y="4764947"/>
                  <a:ext cx="3477789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B050"/>
                      </a:solidFill>
                    </a:rPr>
                    <a:t>TD error of </a:t>
                  </a:r>
                  <a14:m>
                    <m:oMath xmlns:m="http://schemas.openxmlformats.org/officeDocument/2006/math">
                      <m:r>
                        <a:rPr lang="en-US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dirty="0">
                      <a:solidFill>
                        <a:srgbClr val="00B050"/>
                      </a:solidFill>
                    </a:rPr>
                    <a:t>, no need to separately estimate the Q-function </a:t>
                  </a: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78572" y="4764947"/>
                  <a:ext cx="3477789" cy="646331"/>
                </a:xfrm>
                <a:prstGeom prst="rect">
                  <a:avLst/>
                </a:prstGeom>
                <a:blipFill>
                  <a:blip r:embed="rId4"/>
                  <a:stretch>
                    <a:fillRect l="-1579" t="-4717" r="-1228" b="-141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Connector 13"/>
            <p:cNvCxnSpPr/>
            <p:nvPr/>
          </p:nvCxnSpPr>
          <p:spPr>
            <a:xfrm flipV="1">
              <a:off x="3959604" y="4723002"/>
              <a:ext cx="1170264" cy="0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7282294" y="4776387"/>
            <a:ext cx="2445390" cy="1477328"/>
            <a:chOff x="5608041" y="4643306"/>
            <a:chExt cx="2445390" cy="1477328"/>
          </a:xfrm>
        </p:grpSpPr>
        <p:sp>
          <p:nvSpPr>
            <p:cNvPr id="17" name="Left Brace 16"/>
            <p:cNvSpPr/>
            <p:nvPr/>
          </p:nvSpPr>
          <p:spPr>
            <a:xfrm>
              <a:off x="5608041" y="4785919"/>
              <a:ext cx="226502" cy="906011"/>
            </a:xfrm>
            <a:prstGeom prst="leftBrace">
              <a:avLst>
                <a:gd name="adj1" fmla="val 8333"/>
                <a:gd name="adj2" fmla="val 18969"/>
              </a:avLst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5897461" y="4643306"/>
                  <a:ext cx="2155970" cy="14773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dirty="0">
                      <a:solidFill>
                        <a:srgbClr val="00B050"/>
                      </a:solidFill>
                    </a:rPr>
                    <a:t>TD(0)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dirty="0">
                      <a:solidFill>
                        <a:srgbClr val="00B050"/>
                      </a:solidFill>
                    </a:rPr>
                    <a:t>n-step TD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dirty="0">
                      <a:solidFill>
                        <a:srgbClr val="00B050"/>
                      </a:solidFill>
                    </a:rPr>
                    <a:t>Q(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a14:m>
                  <a:r>
                    <a:rPr lang="en-US" dirty="0">
                      <a:solidFill>
                        <a:srgbClr val="00B050"/>
                      </a:solidFill>
                    </a:rPr>
                    <a:t>)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dirty="0">
                      <a:solidFill>
                        <a:srgbClr val="00B050"/>
                      </a:solidFill>
                    </a:rPr>
                    <a:t>TD(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en-US" dirty="0">
                      <a:solidFill>
                        <a:srgbClr val="00B050"/>
                      </a:solidFill>
                    </a:rPr>
                    <a:t>)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endParaRPr lang="en-US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97461" y="4643306"/>
                  <a:ext cx="2155970" cy="1477328"/>
                </a:xfrm>
                <a:prstGeom prst="rect">
                  <a:avLst/>
                </a:prstGeom>
                <a:blipFill>
                  <a:blip r:embed="rId5"/>
                  <a:stretch>
                    <a:fillRect l="-1695" t="-24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2" name="Straight Connector 21"/>
          <p:cNvCxnSpPr/>
          <p:nvPr/>
        </p:nvCxnSpPr>
        <p:spPr>
          <a:xfrm>
            <a:off x="4299358" y="2894202"/>
            <a:ext cx="1749104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4899171" y="1862356"/>
            <a:ext cx="5045978" cy="683703"/>
            <a:chOff x="4899171" y="1862356"/>
            <a:chExt cx="5045978" cy="683703"/>
          </a:xfrm>
        </p:grpSpPr>
        <p:sp>
          <p:nvSpPr>
            <p:cNvPr id="23" name="TextBox 22"/>
            <p:cNvSpPr txBox="1"/>
            <p:nvPr/>
          </p:nvSpPr>
          <p:spPr>
            <a:xfrm>
              <a:off x="4899171" y="1862356"/>
              <a:ext cx="50459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This can also be executed at different time scales</a:t>
              </a: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H="1">
              <a:off x="5314426" y="2172749"/>
              <a:ext cx="239086" cy="37331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863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 REINFORCE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Problems in practice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24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484646" y="2322562"/>
            <a:ext cx="7041052" cy="2657494"/>
            <a:chOff x="2568537" y="2502925"/>
            <a:chExt cx="7041052" cy="2657494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68537" y="2502925"/>
              <a:ext cx="6257971" cy="265749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32909" y="3642437"/>
              <a:ext cx="540453" cy="594004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11162" y="4426808"/>
              <a:ext cx="2998427" cy="594004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1149292" y="3900880"/>
            <a:ext cx="4366469" cy="369332"/>
            <a:chOff x="1149292" y="3900880"/>
            <a:chExt cx="4366469" cy="369332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4311941" y="3938631"/>
              <a:ext cx="120382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149292" y="3900880"/>
              <a:ext cx="3171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Stop here, if use TD methods 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V="1">
              <a:off x="3997354" y="3972187"/>
              <a:ext cx="490756" cy="10486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1094764" y="4685250"/>
            <a:ext cx="3619849" cy="369332"/>
            <a:chOff x="1094764" y="4685250"/>
            <a:chExt cx="3619849" cy="369332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4257413" y="4714612"/>
              <a:ext cx="457200" cy="0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1094764" y="4685250"/>
              <a:ext cx="3171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Stop here, if use MC methods </a:t>
              </a: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V="1">
              <a:off x="3942826" y="4756557"/>
              <a:ext cx="490756" cy="104864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7373924" y="3875714"/>
            <a:ext cx="2617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Problems? Serious bias!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94896" y="4584584"/>
            <a:ext cx="5096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Problems? High variance, no incremental update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888135" y="2734811"/>
            <a:ext cx="3217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What if the new policy leads to an unexplored state? </a:t>
            </a:r>
          </a:p>
          <a:p>
            <a:r>
              <a:rPr lang="en-US" i="1" dirty="0">
                <a:solidFill>
                  <a:srgbClr val="FF0000"/>
                </a:solidFill>
              </a:rPr>
              <a:t>Bad value estimation there!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217178" y="5238925"/>
            <a:ext cx="5125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Move policy not too far away from the current one: 1) Proximal Policy Optimization</a:t>
            </a:r>
          </a:p>
          <a:p>
            <a:r>
              <a:rPr lang="en-US" dirty="0"/>
              <a:t>2) Trust Region Policy Optimization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842" y="4502306"/>
            <a:ext cx="3511975" cy="69532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963" y="3708109"/>
            <a:ext cx="351197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9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3" grpId="0"/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Directly estimate the policy, as it is eventually what we care about</a:t>
            </a:r>
          </a:p>
          <a:p>
            <a:pPr lvl="1"/>
            <a:r>
              <a:rPr lang="en-US" dirty="0"/>
              <a:t>No need to follow Bellman equation, and therefore more flexible</a:t>
            </a:r>
          </a:p>
          <a:p>
            <a:pPr lvl="1"/>
            <a:r>
              <a:rPr lang="en-US" dirty="0"/>
              <a:t>Higher variance and harder to optimize</a:t>
            </a:r>
          </a:p>
          <a:p>
            <a:r>
              <a:rPr lang="en-US" dirty="0"/>
              <a:t>Everything we have learnt for value estimation can be used here</a:t>
            </a:r>
          </a:p>
          <a:p>
            <a:pPr lvl="1"/>
            <a:r>
              <a:rPr lang="en-US" dirty="0"/>
              <a:t>Actor-critic methods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026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13: Policy Gradient Methods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270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taxonomy of RL solutions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459" y="1824606"/>
            <a:ext cx="4775552" cy="43467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306897" y="6129577"/>
            <a:ext cx="323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Figure credit: David Silver, “Introduction to RL”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05744" y="2642533"/>
            <a:ext cx="118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TD, MC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27678" y="5356371"/>
            <a:ext cx="118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DP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877262" y="2504114"/>
            <a:ext cx="3024231" cy="369332"/>
            <a:chOff x="7877262" y="2504114"/>
            <a:chExt cx="3024231" cy="369332"/>
          </a:xfrm>
        </p:grpSpPr>
        <p:sp>
          <p:nvSpPr>
            <p:cNvPr id="13" name="TextBox 12"/>
            <p:cNvSpPr txBox="1"/>
            <p:nvPr/>
          </p:nvSpPr>
          <p:spPr>
            <a:xfrm>
              <a:off x="8439325" y="2504114"/>
              <a:ext cx="246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Focus of today!</a:t>
              </a:r>
            </a:p>
          </p:txBody>
        </p:sp>
        <p:cxnSp>
          <p:nvCxnSpPr>
            <p:cNvPr id="15" name="Straight Arrow Connector 14"/>
            <p:cNvCxnSpPr>
              <a:stCxn id="13" idx="1"/>
            </p:cNvCxnSpPr>
            <p:nvPr/>
          </p:nvCxnSpPr>
          <p:spPr>
            <a:xfrm flipH="1">
              <a:off x="7877262" y="2688780"/>
              <a:ext cx="562063" cy="10894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280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derive a policy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Value-based approaches</a:t>
                </a:r>
              </a:p>
              <a:p>
                <a:pPr lvl="1"/>
                <a:r>
                  <a:rPr lang="en-US" dirty="0"/>
                  <a:t>State value function + environment model</a:t>
                </a:r>
              </a:p>
              <a:p>
                <a:pPr lvl="2"/>
                <a:r>
                  <a:rPr lang="en-US" dirty="0"/>
                  <a:t>One-step look ahead in dynamic programming</a:t>
                </a:r>
              </a:p>
              <a:p>
                <a:pPr lvl="1"/>
                <a:r>
                  <a:rPr lang="en-US" dirty="0"/>
                  <a:t>Action value function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-greedy or any other of your favorite bandit algorithm!</a:t>
                </a:r>
              </a:p>
              <a:p>
                <a:r>
                  <a:rPr lang="en-US" dirty="0"/>
                  <a:t>Directly parameterize and learn the policy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E.g.,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∝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⊤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fun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4</a:t>
            </a:fld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3254928" y="4253217"/>
            <a:ext cx="5150841" cy="411061"/>
            <a:chOff x="3254928" y="4253217"/>
            <a:chExt cx="5150841" cy="411061"/>
          </a:xfrm>
        </p:grpSpPr>
        <p:sp>
          <p:nvSpPr>
            <p:cNvPr id="9" name="TextBox 8"/>
            <p:cNvSpPr txBox="1"/>
            <p:nvPr/>
          </p:nvSpPr>
          <p:spPr>
            <a:xfrm>
              <a:off x="4743974" y="4257412"/>
              <a:ext cx="36617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Feature vector of state-action pair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254928" y="4253217"/>
              <a:ext cx="931178" cy="411061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4194496" y="4450359"/>
              <a:ext cx="595618" cy="0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380762" y="5368954"/>
                <a:ext cx="53899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Why not directly define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∝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exp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⁡(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762" y="5368954"/>
                <a:ext cx="5389927" cy="369332"/>
              </a:xfrm>
              <a:prstGeom prst="rect">
                <a:avLst/>
              </a:prstGeom>
              <a:blipFill>
                <a:blip r:embed="rId3"/>
                <a:stretch>
                  <a:fillRect l="-1018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7090666" y="4744270"/>
            <a:ext cx="3338819" cy="968928"/>
            <a:chOff x="7004807" y="4731391"/>
            <a:chExt cx="3338819" cy="968928"/>
          </a:xfrm>
        </p:grpSpPr>
        <p:sp>
          <p:nvSpPr>
            <p:cNvPr id="18" name="TextBox 17"/>
            <p:cNvSpPr txBox="1"/>
            <p:nvPr/>
          </p:nvSpPr>
          <p:spPr>
            <a:xfrm>
              <a:off x="7269061" y="4731391"/>
              <a:ext cx="30745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Temperature of soft-max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04807" y="5394121"/>
              <a:ext cx="155197" cy="306198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H="1">
              <a:off x="7092892" y="4936921"/>
              <a:ext cx="213919" cy="436228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2596393" y="4974672"/>
            <a:ext cx="4311941" cy="398693"/>
            <a:chOff x="2596393" y="4974672"/>
            <a:chExt cx="4311941" cy="398693"/>
          </a:xfrm>
        </p:grpSpPr>
        <p:cxnSp>
          <p:nvCxnSpPr>
            <p:cNvPr id="25" name="Straight Connector 24"/>
            <p:cNvCxnSpPr/>
            <p:nvPr/>
          </p:nvCxnSpPr>
          <p:spPr>
            <a:xfrm flipV="1">
              <a:off x="4123189" y="4974672"/>
              <a:ext cx="973123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2596393" y="5004033"/>
              <a:ext cx="43119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No need to be related to the value function!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117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 of direct policy learning in a toy example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0795DA-C6FA-5AFA-0B3E-42E12B7F4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453" y="2222883"/>
            <a:ext cx="7772400" cy="38249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6486B6-FDC9-3761-7A68-68661C120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453" y="4222749"/>
            <a:ext cx="1896918" cy="2973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F5A3E3-E40F-42A8-5E58-241E9DE5C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2453" y="4677807"/>
            <a:ext cx="1639247" cy="30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211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  <a:r>
              <a:rPr lang="en-US" altLang="zh-CN" dirty="0"/>
              <a:t>:</a:t>
            </a:r>
            <a:r>
              <a:rPr lang="zh-CN" altLang="en-US" dirty="0"/>
              <a:t> </a:t>
            </a:r>
            <a:r>
              <a:rPr lang="en-US" dirty="0"/>
              <a:t>Tree Backup – an off-policy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Without importance sampling</a:t>
            </a:r>
          </a:p>
          <a:p>
            <a:pPr lvl="1"/>
            <a:r>
              <a:rPr lang="en-US" dirty="0"/>
              <a:t>One-step: Q-learning, expected </a:t>
            </a:r>
            <a:r>
              <a:rPr lang="en-US" dirty="0" err="1"/>
              <a:t>Sarsa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470" y="2063692"/>
            <a:ext cx="1239714" cy="410009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464492" y="2327945"/>
            <a:ext cx="335559" cy="38966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34276" y="2269222"/>
            <a:ext cx="3334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We have sampled observations (e.g., from behavior policy)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95376" y="3242345"/>
            <a:ext cx="306198" cy="298228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917497" y="3242345"/>
            <a:ext cx="306198" cy="298228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9243271" y="3498209"/>
            <a:ext cx="29487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We do not have any observations;</a:t>
            </a:r>
          </a:p>
          <a:p>
            <a:r>
              <a:rPr lang="en-US" dirty="0">
                <a:solidFill>
                  <a:srgbClr val="0070C0"/>
                </a:solidFill>
              </a:rPr>
              <a:t>use current estimate instead!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22" y="3030588"/>
            <a:ext cx="7544386" cy="191472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637692" y="3661795"/>
            <a:ext cx="2016370" cy="61659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60833" y="2982286"/>
            <a:ext cx="2722228" cy="62917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123190" y="2596392"/>
            <a:ext cx="2860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Kind of expected </a:t>
            </a:r>
            <a:r>
              <a:rPr lang="en-US" dirty="0" err="1">
                <a:solidFill>
                  <a:srgbClr val="FF0000"/>
                </a:solidFill>
              </a:rPr>
              <a:t>Sarsa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139966" y="4102217"/>
            <a:ext cx="4042671" cy="964950"/>
            <a:chOff x="4139966" y="4102217"/>
            <a:chExt cx="4042671" cy="964950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4139966" y="4102217"/>
              <a:ext cx="3510793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5285064" y="4681057"/>
              <a:ext cx="2306972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841630" y="4697835"/>
              <a:ext cx="3341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by definition, recursion appears!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359791" y="5498983"/>
            <a:ext cx="392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Why is it an off-policy method?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5536" y="4120283"/>
            <a:ext cx="2763123" cy="29601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424" y="4310866"/>
            <a:ext cx="7030323" cy="75536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D7A3BC6-BE02-456E-BAE1-083510958F91}"/>
              </a:ext>
            </a:extLst>
          </p:cNvPr>
          <p:cNvSpPr/>
          <p:nvPr/>
        </p:nvSpPr>
        <p:spPr>
          <a:xfrm>
            <a:off x="1245174" y="2923348"/>
            <a:ext cx="571903" cy="61659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602C4E-9ED7-52C5-08EB-799686C7984D}"/>
              </a:ext>
            </a:extLst>
          </p:cNvPr>
          <p:cNvSpPr/>
          <p:nvPr/>
        </p:nvSpPr>
        <p:spPr>
          <a:xfrm>
            <a:off x="5045977" y="3618950"/>
            <a:ext cx="2663505" cy="62917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9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 animBg="1"/>
      <p:bldP spid="14" grpId="0"/>
      <p:bldP spid="16" grpId="0" animBg="1"/>
      <p:bldP spid="17" grpId="0" animBg="1"/>
      <p:bldP spid="18" grpId="0"/>
      <p:bldP spid="24" grpId="0"/>
      <p:bldP spid="19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unifying n steps in TD methods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we have to wait until n steps for a valid update?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079" y="2497529"/>
            <a:ext cx="4291050" cy="3844548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3246540" y="3972188"/>
            <a:ext cx="4584583" cy="1644242"/>
            <a:chOff x="1191237" y="3733101"/>
            <a:chExt cx="4584583" cy="1644242"/>
          </a:xfrm>
        </p:grpSpPr>
        <p:sp>
          <p:nvSpPr>
            <p:cNvPr id="8" name="TextBox 7"/>
            <p:cNvSpPr txBox="1"/>
            <p:nvPr/>
          </p:nvSpPr>
          <p:spPr>
            <a:xfrm>
              <a:off x="1191237" y="4026716"/>
              <a:ext cx="32675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Weight the return so far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3609975" y="3733101"/>
              <a:ext cx="567742" cy="48647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3601641" y="4216003"/>
              <a:ext cx="1289141" cy="372775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3603072" y="4211273"/>
              <a:ext cx="2172748" cy="116607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289420" y="2640167"/>
            <a:ext cx="5758728" cy="723819"/>
            <a:chOff x="289420" y="2640167"/>
            <a:chExt cx="5758728" cy="72381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89420" y="2772562"/>
                  <a:ext cx="1681992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en-US" sz="2000" dirty="0"/>
                    <a:t>-return:</a:t>
                  </a: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420" y="2772562"/>
                  <a:ext cx="1681992" cy="400110"/>
                </a:xfrm>
                <a:prstGeom prst="rect">
                  <a:avLst/>
                </a:prstGeom>
                <a:blipFill>
                  <a:blip r:embed="rId3"/>
                  <a:stretch>
                    <a:fillRect t="-9231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18504" y="2640167"/>
              <a:ext cx="4629644" cy="723819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/>
        </p:nvSpPr>
        <p:spPr>
          <a:xfrm>
            <a:off x="1514213" y="3326234"/>
            <a:ext cx="5004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Soft version of n-step return, without explicit n</a:t>
            </a:r>
          </a:p>
        </p:txBody>
      </p:sp>
    </p:spTree>
    <p:extLst>
      <p:ext uri="{BB962C8B-B14F-4D97-AF65-F5344CB8AC3E}">
        <p14:creationId xmlns:p14="http://schemas.microsoft.com/office/powerpoint/2010/main" val="308001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learning as an optimization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Objective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In an episodic environment</a:t>
                </a:r>
              </a:p>
              <a:p>
                <a:pPr lvl="2"/>
                <a:r>
                  <a:rPr lang="en-US" dirty="0"/>
                  <a:t>Value of a particular initial state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In a continuous environment</a:t>
                </a:r>
              </a:p>
              <a:p>
                <a:pPr lvl="2"/>
                <a:r>
                  <a:rPr lang="en-US" dirty="0"/>
                  <a:t>Average rate of reward per time step </a:t>
                </a:r>
              </a:p>
              <a:p>
                <a:pPr marL="914400" lvl="2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191" y="3732019"/>
            <a:ext cx="6353221" cy="2314592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641688" y="5281500"/>
            <a:ext cx="4848838" cy="1269932"/>
            <a:chOff x="3641688" y="5281500"/>
            <a:chExt cx="4848838" cy="1269932"/>
          </a:xfrm>
        </p:grpSpPr>
        <p:sp>
          <p:nvSpPr>
            <p:cNvPr id="9" name="Rectangle 8"/>
            <p:cNvSpPr/>
            <p:nvPr/>
          </p:nvSpPr>
          <p:spPr>
            <a:xfrm>
              <a:off x="5377423" y="5281500"/>
              <a:ext cx="620785" cy="57045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3641688" y="5905101"/>
                  <a:ext cx="484883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Stationary state distribution under policy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, needs an </a:t>
                  </a:r>
                  <a:r>
                    <a:rPr lang="en-US" u="sng" dirty="0">
                      <a:solidFill>
                        <a:srgbClr val="FF0000"/>
                      </a:solidFill>
                    </a:rPr>
                    <a:t>ergodic</a:t>
                  </a:r>
                  <a:r>
                    <a:rPr lang="en-US" dirty="0">
                      <a:solidFill>
                        <a:srgbClr val="FF0000"/>
                      </a:solidFill>
                    </a:rPr>
                    <a:t> environment </a:t>
                  </a: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41688" y="5905101"/>
                  <a:ext cx="4848838" cy="646331"/>
                </a:xfrm>
                <a:prstGeom prst="rect">
                  <a:avLst/>
                </a:prstGeom>
                <a:blipFill>
                  <a:blip r:embed="rId4"/>
                  <a:stretch>
                    <a:fillRect l="-1005" t="-5660" b="-141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C5CE772-7610-E826-9072-D97FBB7F3C15}"/>
              </a:ext>
            </a:extLst>
          </p:cNvPr>
          <p:cNvSpPr txBox="1"/>
          <p:nvPr/>
        </p:nvSpPr>
        <p:spPr>
          <a:xfrm>
            <a:off x="6352853" y="1825625"/>
            <a:ext cx="3541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</a:rPr>
              <a:t>Then how should we optimize it?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7B68EE4-2552-E92B-1DDC-8931AF39D9C2}"/>
              </a:ext>
            </a:extLst>
          </p:cNvPr>
          <p:cNvGrpSpPr/>
          <p:nvPr/>
        </p:nvGrpSpPr>
        <p:grpSpPr>
          <a:xfrm>
            <a:off x="7727190" y="2246427"/>
            <a:ext cx="3872716" cy="646331"/>
            <a:chOff x="7727190" y="2246427"/>
            <a:chExt cx="3872716" cy="64633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042B7F-43DA-09F9-FA23-9E4623BF1780}"/>
                </a:ext>
              </a:extLst>
            </p:cNvPr>
            <p:cNvSpPr txBox="1"/>
            <p:nvPr/>
          </p:nvSpPr>
          <p:spPr>
            <a:xfrm>
              <a:off x="8364494" y="2368612"/>
              <a:ext cx="3235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>
                  <a:solidFill>
                    <a:srgbClr val="FF0000"/>
                  </a:solidFill>
                </a:rPr>
                <a:t>Gradient ascent!</a:t>
              </a:r>
            </a:p>
          </p:txBody>
        </p:sp>
        <p:pic>
          <p:nvPicPr>
            <p:cNvPr id="1026" name="Picture 2" descr="Light Bulb Drawing — How To Draw A Light Bulb Step By Step">
              <a:extLst>
                <a:ext uri="{FF2B5EF4-FFF2-40B4-BE49-F238E27FC236}">
                  <a16:creationId xmlns:a16="http://schemas.microsoft.com/office/drawing/2014/main" id="{3B891BA8-E476-7FE5-5EFF-E9D455A8DE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795"/>
            <a:stretch/>
          </p:blipFill>
          <p:spPr bwMode="auto">
            <a:xfrm rot="20480384">
              <a:off x="7727190" y="2246427"/>
              <a:ext cx="548317" cy="646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9288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gradient theorem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9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663505" y="1785025"/>
            <a:ext cx="7175962" cy="4495407"/>
            <a:chOff x="-2813568" y="3242300"/>
            <a:chExt cx="7537968" cy="472218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13568" y="3242300"/>
              <a:ext cx="7532687" cy="4722187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2112220" y="4046901"/>
              <a:ext cx="2612180" cy="4949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" name="Straight Connector 14"/>
          <p:cNvCxnSpPr/>
          <p:nvPr/>
        </p:nvCxnSpPr>
        <p:spPr>
          <a:xfrm flipV="1">
            <a:off x="6757333" y="4152550"/>
            <a:ext cx="1472267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387444" y="5540929"/>
            <a:ext cx="47901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152552" y="4941116"/>
            <a:ext cx="3292678" cy="419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629787" y="4651695"/>
            <a:ext cx="1359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recursion!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6885904" y="3206839"/>
            <a:ext cx="2155065" cy="626342"/>
            <a:chOff x="6885904" y="3206839"/>
            <a:chExt cx="2155065" cy="626342"/>
          </a:xfrm>
        </p:grpSpPr>
        <p:sp>
          <p:nvSpPr>
            <p:cNvPr id="23" name="Rectangle 22"/>
            <p:cNvSpPr/>
            <p:nvPr/>
          </p:nvSpPr>
          <p:spPr>
            <a:xfrm>
              <a:off x="6885904" y="3206839"/>
              <a:ext cx="2155065" cy="360609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>
              <a:off x="7568485" y="3558861"/>
              <a:ext cx="0" cy="274320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4795234" y="1378040"/>
            <a:ext cx="3357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Episodic task as an example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28638A-0616-F821-1A85-ED480B8F81A6}"/>
              </a:ext>
            </a:extLst>
          </p:cNvPr>
          <p:cNvGrpSpPr/>
          <p:nvPr/>
        </p:nvGrpSpPr>
        <p:grpSpPr>
          <a:xfrm>
            <a:off x="838200" y="5037578"/>
            <a:ext cx="3549244" cy="733027"/>
            <a:chOff x="838200" y="5037578"/>
            <a:chExt cx="3549244" cy="7330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B59625A4-33BB-941E-A685-4AAE8A37F0FC}"/>
                    </a:ext>
                  </a:extLst>
                </p:cNvPr>
                <p:cNvSpPr txBox="1"/>
                <p:nvPr/>
              </p:nvSpPr>
              <p:spPr>
                <a:xfrm>
                  <a:off x="838200" y="5037578"/>
                  <a:ext cx="246871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Transition probability from 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 to 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 in 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 steps</a:t>
                  </a: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B59625A4-33BB-941E-A685-4AAE8A37F0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5037578"/>
                  <a:ext cx="2468716" cy="646331"/>
                </a:xfrm>
                <a:prstGeom prst="rect">
                  <a:avLst/>
                </a:prstGeom>
                <a:blipFill>
                  <a:blip r:embed="rId3"/>
                  <a:stretch>
                    <a:fillRect l="-2564" t="-3846" b="-153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7070DDE-9153-4532-A5E6-95C1240A6F25}"/>
                </a:ext>
              </a:extLst>
            </p:cNvPr>
            <p:cNvCxnSpPr/>
            <p:nvPr/>
          </p:nvCxnSpPr>
          <p:spPr>
            <a:xfrm>
              <a:off x="2965622" y="5540929"/>
              <a:ext cx="1421822" cy="22967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0C0C209-D4E8-A836-9EF0-AD55DC028029}"/>
              </a:ext>
            </a:extLst>
          </p:cNvPr>
          <p:cNvGrpSpPr/>
          <p:nvPr/>
        </p:nvGrpSpPr>
        <p:grpSpPr>
          <a:xfrm>
            <a:off x="376198" y="2196647"/>
            <a:ext cx="2468716" cy="646331"/>
            <a:chOff x="916462" y="4848096"/>
            <a:chExt cx="2468716" cy="6463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F4F1EA1-B7DF-C8DA-E53E-78BCC8CBD15D}"/>
                    </a:ext>
                  </a:extLst>
                </p:cNvPr>
                <p:cNvSpPr txBox="1"/>
                <p:nvPr/>
              </p:nvSpPr>
              <p:spPr>
                <a:xfrm>
                  <a:off x="916462" y="4848096"/>
                  <a:ext cx="246871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With respect to the parameter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θ</m:t>
                      </m:r>
                    </m:oMath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F4F1EA1-B7DF-C8DA-E53E-78BCC8CBD1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6462" y="4848096"/>
                  <a:ext cx="2468716" cy="646331"/>
                </a:xfrm>
                <a:prstGeom prst="rect">
                  <a:avLst/>
                </a:prstGeom>
                <a:blipFill>
                  <a:blip r:embed="rId4"/>
                  <a:stretch>
                    <a:fillRect l="-2041" t="-3846" b="-153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2966FCC-9064-ABDC-5497-E7A65F9D78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2797" y="4937756"/>
              <a:ext cx="414119" cy="7682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9B4812D5-7D38-CEAC-A2FE-504C7BEC3EA3}"/>
              </a:ext>
            </a:extLst>
          </p:cNvPr>
          <p:cNvSpPr/>
          <p:nvPr/>
        </p:nvSpPr>
        <p:spPr>
          <a:xfrm>
            <a:off x="7568485" y="3752120"/>
            <a:ext cx="765023" cy="46241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0E40B33-292B-FC6A-BF8A-EDB91B0318EB}"/>
              </a:ext>
            </a:extLst>
          </p:cNvPr>
          <p:cNvSpPr/>
          <p:nvPr/>
        </p:nvSpPr>
        <p:spPr>
          <a:xfrm>
            <a:off x="2666238" y="1939054"/>
            <a:ext cx="765023" cy="46241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71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</TotalTime>
  <Words>1156</Words>
  <Application>Microsoft Macintosh PowerPoint</Application>
  <PresentationFormat>Widescreen</PresentationFormat>
  <Paragraphs>248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KaiTi</vt:lpstr>
      <vt:lpstr>Arial</vt:lpstr>
      <vt:lpstr>Calibri</vt:lpstr>
      <vt:lpstr>Calibri Light</vt:lpstr>
      <vt:lpstr>Cambria Math</vt:lpstr>
      <vt:lpstr>Office Theme</vt:lpstr>
      <vt:lpstr>Policy Gradient Methods</vt:lpstr>
      <vt:lpstr>Outline</vt:lpstr>
      <vt:lpstr>A taxonomy of RL solutions</vt:lpstr>
      <vt:lpstr>How to derive a policy</vt:lpstr>
      <vt:lpstr>Advantage of direct policy learning in a toy example</vt:lpstr>
      <vt:lpstr>Recap: Tree Backup – an off-policy method</vt:lpstr>
      <vt:lpstr>Recap: unifying n steps in TD methods</vt:lpstr>
      <vt:lpstr>Policy learning as an optimization problem</vt:lpstr>
      <vt:lpstr>Policy gradient theorem</vt:lpstr>
      <vt:lpstr>Policy gradient theorem (continued)</vt:lpstr>
      <vt:lpstr>REINFORCE: Monte Carlo policy gradient</vt:lpstr>
      <vt:lpstr>REINFORCE: Monte Carlo policy gradient</vt:lpstr>
      <vt:lpstr>REINFORCE: Monte Carlo policy gradient</vt:lpstr>
      <vt:lpstr>REINFORCE: Monte Carlo policy gradient</vt:lpstr>
      <vt:lpstr>Construction of policy</vt:lpstr>
      <vt:lpstr>REINFORCE with baseline</vt:lpstr>
      <vt:lpstr>REINFORCE with advantage function</vt:lpstr>
      <vt:lpstr>REINFORCE with advantage function</vt:lpstr>
      <vt:lpstr>Group Relative Policy Optimization (GRPO)</vt:lpstr>
      <vt:lpstr>REINFORCE: Monte Carlo policy gradient</vt:lpstr>
      <vt:lpstr>Actor-critic methods</vt:lpstr>
      <vt:lpstr>One-step actor-critic method</vt:lpstr>
      <vt:lpstr>Actor-critic methods</vt:lpstr>
      <vt:lpstr>Revisit REINFORCE</vt:lpstr>
      <vt:lpstr>Takeaways</vt:lpstr>
      <vt:lpstr>Suggested reading</vt:lpstr>
    </vt:vector>
  </TitlesOfParts>
  <Company>University of Virginia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Reinforcement Learning</dc:title>
  <dc:creator>wang hongning</dc:creator>
  <cp:lastModifiedBy>hongning wang</cp:lastModifiedBy>
  <cp:revision>64</cp:revision>
  <dcterms:created xsi:type="dcterms:W3CDTF">2020-08-23T01:06:06Z</dcterms:created>
  <dcterms:modified xsi:type="dcterms:W3CDTF">2025-12-05T09:16:06Z</dcterms:modified>
</cp:coreProperties>
</file>