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8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82" r:id="rId17"/>
    <p:sldId id="271" r:id="rId18"/>
    <p:sldId id="274" r:id="rId19"/>
    <p:sldId id="275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1719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9D88D-024C-4D2D-9539-11235A9578F1}" type="datetimeFigureOut">
              <a:rPr lang="en-US" smtClean="0"/>
              <a:t>11/28/25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DE8E1-E8E4-42B3-A127-DF36254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4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urple and white logo&#10;&#10;Description automatically generated">
            <a:extLst>
              <a:ext uri="{FF2B5EF4-FFF2-40B4-BE49-F238E27FC236}">
                <a16:creationId xmlns:a16="http://schemas.microsoft.com/office/drawing/2014/main" id="{8EA87079-E5C3-D486-2E04-1A894F14D0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230188"/>
            <a:ext cx="600710" cy="59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5703"/>
            <a:ext cx="12192000" cy="2015218"/>
          </a:xfrm>
        </p:spPr>
        <p:txBody>
          <a:bodyPr/>
          <a:lstStyle/>
          <a:p>
            <a:pPr algn="ctr"/>
            <a:r>
              <a:rPr lang="en-US" dirty="0"/>
              <a:t>Policy Gradient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0" y="5434017"/>
            <a:ext cx="12192000" cy="15001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Hongning Wang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CS@</a:t>
            </a:r>
            <a:r>
              <a:rPr lang="en-US" altLang="zh-CN" dirty="0">
                <a:solidFill>
                  <a:schemeClr val="tx1"/>
                </a:solidFill>
              </a:rPr>
              <a:t>THU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Gradient Descent - Gradient descent - Product Manager's Artifici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68" y="519811"/>
            <a:ext cx="65913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5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REINFORCE: Monte Carlo policy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gradients for policy optimization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149" y="2489411"/>
            <a:ext cx="4362275" cy="1547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282" y="3010696"/>
            <a:ext cx="1724266" cy="11050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429388" y="2457974"/>
            <a:ext cx="637562" cy="1094764"/>
            <a:chOff x="4429388" y="2457974"/>
            <a:chExt cx="637562" cy="1094764"/>
          </a:xfrm>
        </p:grpSpPr>
        <p:sp>
          <p:nvSpPr>
            <p:cNvPr id="9" name="Rectangle 8"/>
            <p:cNvSpPr/>
            <p:nvPr/>
          </p:nvSpPr>
          <p:spPr>
            <a:xfrm>
              <a:off x="4555222" y="2457974"/>
              <a:ext cx="511728" cy="591424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9" idx="2"/>
            </p:cNvCxnSpPr>
            <p:nvPr/>
          </p:nvCxnSpPr>
          <p:spPr>
            <a:xfrm flipH="1">
              <a:off x="4429388" y="3049398"/>
              <a:ext cx="381698" cy="50334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836208" y="3380370"/>
            <a:ext cx="203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On policy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144161" y="4039299"/>
            <a:ext cx="3435292" cy="474195"/>
            <a:chOff x="4144161" y="4039299"/>
            <a:chExt cx="3435292" cy="474195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144161" y="4039299"/>
              <a:ext cx="322137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07079" y="4144162"/>
              <a:ext cx="3372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Target for Monte Carlo method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832624-372F-55D0-D547-137F80E29488}"/>
              </a:ext>
            </a:extLst>
          </p:cNvPr>
          <p:cNvGrpSpPr/>
          <p:nvPr/>
        </p:nvGrpSpPr>
        <p:grpSpPr>
          <a:xfrm>
            <a:off x="7356282" y="3254342"/>
            <a:ext cx="3305263" cy="646331"/>
            <a:chOff x="7356282" y="3254342"/>
            <a:chExt cx="3305263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6A4A5F-D7EC-9007-CA40-6E59573D7651}"/>
                </a:ext>
              </a:extLst>
            </p:cNvPr>
            <p:cNvSpPr txBox="1"/>
            <p:nvPr/>
          </p:nvSpPr>
          <p:spPr>
            <a:xfrm>
              <a:off x="7824630" y="3254342"/>
              <a:ext cx="28369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The is so-called “all action” method, looks familiar?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D77558A-05F0-630F-B07D-27125FC5EC91}"/>
                </a:ext>
              </a:extLst>
            </p:cNvPr>
            <p:cNvCxnSpPr>
              <a:endCxn id="8" idx="1"/>
            </p:cNvCxnSpPr>
            <p:nvPr/>
          </p:nvCxnSpPr>
          <p:spPr>
            <a:xfrm flipH="1">
              <a:off x="7356282" y="3563223"/>
              <a:ext cx="441803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584FCA-828D-3ADC-EDE4-EBC7CDAE1984}"/>
              </a:ext>
            </a:extLst>
          </p:cNvPr>
          <p:cNvGrpSpPr/>
          <p:nvPr/>
        </p:nvGrpSpPr>
        <p:grpSpPr>
          <a:xfrm>
            <a:off x="5558319" y="2795317"/>
            <a:ext cx="5598150" cy="633683"/>
            <a:chOff x="5558319" y="2795317"/>
            <a:chExt cx="5598150" cy="63368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6E1B003-D965-7405-CC4C-8793BCBE52C1}"/>
                </a:ext>
              </a:extLst>
            </p:cNvPr>
            <p:cNvGrpSpPr/>
            <p:nvPr/>
          </p:nvGrpSpPr>
          <p:grpSpPr>
            <a:xfrm>
              <a:off x="5558319" y="2795317"/>
              <a:ext cx="5598150" cy="633683"/>
              <a:chOff x="5549067" y="3781909"/>
              <a:chExt cx="5598150" cy="63368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DDE5BC-7F85-DF77-6908-9FF19C1DA859}"/>
                  </a:ext>
                </a:extLst>
              </p:cNvPr>
              <p:cNvSpPr txBox="1"/>
              <p:nvPr/>
            </p:nvSpPr>
            <p:spPr>
              <a:xfrm>
                <a:off x="7776626" y="3781909"/>
                <a:ext cx="33705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The particular state visited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28D910FC-2BAC-776D-6791-91E9312F21D4}"/>
                  </a:ext>
                </a:extLst>
              </p:cNvPr>
              <p:cNvCxnSpPr>
                <a:cxnSpLocks/>
                <a:stCxn id="21" idx="1"/>
              </p:cNvCxnSpPr>
              <p:nvPr/>
            </p:nvCxnSpPr>
            <p:spPr>
              <a:xfrm flipH="1">
                <a:off x="5549067" y="3966575"/>
                <a:ext cx="2227559" cy="449017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25D397B-E489-FFD2-7416-9F72A2D6849B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>
              <a:off x="6761571" y="2979983"/>
              <a:ext cx="1024307" cy="44901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88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REINFORCE: Monte Carlo policy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gradients for policy optimization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11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568537" y="2502925"/>
            <a:ext cx="7041052" cy="2657494"/>
            <a:chOff x="2568537" y="2502925"/>
            <a:chExt cx="7041052" cy="26574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8537" y="2502925"/>
              <a:ext cx="6257971" cy="26574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2909" y="3642437"/>
              <a:ext cx="540453" cy="59400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1162" y="4426808"/>
              <a:ext cx="2998427" cy="59400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1277" y="3732874"/>
                <a:ext cx="34495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The action taken by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77" y="3732874"/>
                <a:ext cx="3449574" cy="369332"/>
              </a:xfrm>
              <a:prstGeom prst="rect">
                <a:avLst/>
              </a:prstGeom>
              <a:blipFill>
                <a:blip r:embed="rId4"/>
                <a:stretch>
                  <a:fillRect l="-1465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5192785" y="3670183"/>
            <a:ext cx="339754" cy="46558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4399" y="4504889"/>
                <a:ext cx="3070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Return under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4504889"/>
                <a:ext cx="3070371" cy="369332"/>
              </a:xfrm>
              <a:prstGeom prst="rect">
                <a:avLst/>
              </a:prstGeom>
              <a:blipFill>
                <a:blip r:embed="rId5"/>
                <a:stretch>
                  <a:fillRect l="-1587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387441" y="4488110"/>
            <a:ext cx="339754" cy="46558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837963" y="5117284"/>
            <a:ext cx="4286774" cy="402888"/>
            <a:chOff x="3837963" y="5117284"/>
            <a:chExt cx="4286774" cy="402888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328719" y="5117284"/>
              <a:ext cx="215177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837963" y="5150840"/>
              <a:ext cx="4286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Sample gradient for policy update 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696328" y="4026576"/>
            <a:ext cx="3061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Gradient: the direction and rate of fastest increase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94708" y="4932727"/>
            <a:ext cx="3598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Encourage the action that leads to a high return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Discount the action that is preferred by the current policy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661019" y="4720905"/>
            <a:ext cx="3145873" cy="1441187"/>
            <a:chOff x="1661019" y="4720905"/>
            <a:chExt cx="3145873" cy="1441187"/>
          </a:xfrm>
        </p:grpSpPr>
        <p:cxnSp>
          <p:nvCxnSpPr>
            <p:cNvPr id="30" name="Straight Arrow Connector 29"/>
            <p:cNvCxnSpPr>
              <a:stCxn id="23" idx="1"/>
            </p:cNvCxnSpPr>
            <p:nvPr/>
          </p:nvCxnSpPr>
          <p:spPr>
            <a:xfrm flipH="1">
              <a:off x="3145872" y="4720905"/>
              <a:ext cx="1241569" cy="76130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661019" y="5515761"/>
              <a:ext cx="3145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 sample of return, needs to wait for the episode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55890" y="4966283"/>
            <a:ext cx="3435292" cy="1225171"/>
            <a:chOff x="4655890" y="4966283"/>
            <a:chExt cx="3435292" cy="1225171"/>
          </a:xfrm>
        </p:grpSpPr>
        <p:sp>
          <p:nvSpPr>
            <p:cNvPr id="7" name="TextBox 6"/>
            <p:cNvSpPr txBox="1"/>
            <p:nvPr/>
          </p:nvSpPr>
          <p:spPr>
            <a:xfrm>
              <a:off x="4655890" y="5545123"/>
              <a:ext cx="3435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B050"/>
                  </a:solidFill>
                </a:rPr>
                <a:t>Completely from the environment, no need to know the MDP!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4764948" y="4966283"/>
              <a:ext cx="666924" cy="64595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337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REINFORCE: Monte Carlo policy gradient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83" y="2177142"/>
            <a:ext cx="9252240" cy="333159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024232" y="4987255"/>
            <a:ext cx="1812022" cy="1153865"/>
            <a:chOff x="3024232" y="4987255"/>
            <a:chExt cx="1812022" cy="1153865"/>
          </a:xfrm>
        </p:grpSpPr>
        <p:sp>
          <p:nvSpPr>
            <p:cNvPr id="12" name="Rectangle 11"/>
            <p:cNvSpPr/>
            <p:nvPr/>
          </p:nvSpPr>
          <p:spPr>
            <a:xfrm>
              <a:off x="3749879" y="4987255"/>
              <a:ext cx="205530" cy="33975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024232" y="5494789"/>
                  <a:ext cx="181202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Bring back the discount factor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4232" y="5494789"/>
                  <a:ext cx="1812022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2694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6236122" y="5624819"/>
            <a:ext cx="3338503" cy="541326"/>
            <a:chOff x="5946701" y="5645791"/>
            <a:chExt cx="3338503" cy="54132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6701" y="5645791"/>
              <a:ext cx="1297140" cy="54132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3648" y="5725031"/>
              <a:ext cx="1701556" cy="35560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26570" y="5821714"/>
              <a:ext cx="355200" cy="214165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181912" y="4970477"/>
            <a:ext cx="2525086" cy="599813"/>
            <a:chOff x="4181912" y="4970477"/>
            <a:chExt cx="2525086" cy="599813"/>
          </a:xfrm>
        </p:grpSpPr>
        <p:sp>
          <p:nvSpPr>
            <p:cNvPr id="14" name="Rectangle 13"/>
            <p:cNvSpPr/>
            <p:nvPr/>
          </p:nvSpPr>
          <p:spPr>
            <a:xfrm>
              <a:off x="4181912" y="4970477"/>
              <a:ext cx="1681993" cy="352338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4" idx="3"/>
            </p:cNvCxnSpPr>
            <p:nvPr/>
          </p:nvCxnSpPr>
          <p:spPr>
            <a:xfrm>
              <a:off x="5863905" y="5146646"/>
              <a:ext cx="843093" cy="42364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116348" y="4416803"/>
            <a:ext cx="2709644" cy="369332"/>
            <a:chOff x="8116348" y="4416803"/>
            <a:chExt cx="2709644" cy="36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8850385" y="4437776"/>
              <a:ext cx="880844" cy="419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116348" y="4416803"/>
              <a:ext cx="2709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This is the updated policy!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51695" y="1824605"/>
            <a:ext cx="393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It has to be an on-policy method!</a:t>
            </a:r>
          </a:p>
        </p:txBody>
      </p:sp>
    </p:spTree>
    <p:extLst>
      <p:ext uri="{BB962C8B-B14F-4D97-AF65-F5344CB8AC3E}">
        <p14:creationId xmlns:p14="http://schemas.microsoft.com/office/powerpoint/2010/main" val="199007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of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Softmax policy – discrete action space</a:t>
                </a:r>
              </a:p>
              <a:p>
                <a:pPr lvl="1"/>
                <a:r>
                  <a:rPr lang="en-US" dirty="0"/>
                  <a:t>Parameterized state-action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stochastic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Gradient: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Gaussian policy – continuous action space</a:t>
                </a:r>
              </a:p>
              <a:p>
                <a:pPr lvl="1"/>
                <a:r>
                  <a:rPr lang="en-US" dirty="0"/>
                  <a:t>Parameterized states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stochastic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Gradient: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325125" y="2269026"/>
            <a:ext cx="3116510" cy="369332"/>
            <a:chOff x="6526635" y="2277612"/>
            <a:chExt cx="3116510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6849611" y="2277612"/>
              <a:ext cx="2793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 feature vector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526635" y="2474752"/>
              <a:ext cx="30619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319395" y="2701256"/>
            <a:ext cx="3116510" cy="369332"/>
            <a:chOff x="6526635" y="2277612"/>
            <a:chExt cx="3116510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6849611" y="2277612"/>
              <a:ext cx="2793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 distribution over actions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6526635" y="2474752"/>
              <a:ext cx="30619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763986" y="4005251"/>
            <a:ext cx="3565320" cy="369332"/>
            <a:chOff x="6526635" y="2277612"/>
            <a:chExt cx="3565320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6849610" y="2277612"/>
              <a:ext cx="3242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 feature vector about the state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6526635" y="2474752"/>
              <a:ext cx="306199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248088" y="4429388"/>
            <a:ext cx="3565320" cy="646331"/>
            <a:chOff x="6526635" y="2277612"/>
            <a:chExt cx="3565320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6849610" y="2277612"/>
              <a:ext cx="3242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 scalar action can be extended to vectorized actions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6526635" y="2474752"/>
              <a:ext cx="306199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88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 with baseline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REINFORCE is a Monte Carlo method in nature </a:t>
                </a:r>
              </a:p>
              <a:p>
                <a:pPr lvl="1"/>
                <a:r>
                  <a:rPr lang="en-US" dirty="0"/>
                  <a:t>Suffer from a high variance (just as in SGD)</a:t>
                </a:r>
              </a:p>
              <a:p>
                <a:pPr lvl="1"/>
                <a:r>
                  <a:rPr lang="en-US" dirty="0"/>
                  <a:t>Use a baseline function for variance reduction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2"/>
                <a:r>
                  <a:rPr lang="en-US" dirty="0"/>
                  <a:t>Typical choice: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 which leads to the advantage function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694" y="3239621"/>
            <a:ext cx="6581163" cy="79462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301842" y="3217178"/>
            <a:ext cx="3707934" cy="981729"/>
            <a:chOff x="5301842" y="3217178"/>
            <a:chExt cx="3707934" cy="981729"/>
          </a:xfrm>
        </p:grpSpPr>
        <p:sp>
          <p:nvSpPr>
            <p:cNvPr id="9" name="Rectangle 8"/>
            <p:cNvSpPr/>
            <p:nvPr/>
          </p:nvSpPr>
          <p:spPr>
            <a:xfrm>
              <a:off x="6786694" y="3217178"/>
              <a:ext cx="566256" cy="57464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301842" y="3829575"/>
                  <a:ext cx="37079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Any function independent of action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1842" y="3829575"/>
                  <a:ext cx="370793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48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3312" y="4691542"/>
                <a:ext cx="37056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312" y="4691542"/>
                <a:ext cx="3705694" cy="369332"/>
              </a:xfrm>
              <a:prstGeom prst="rect">
                <a:avLst/>
              </a:prstGeom>
              <a:blipFill>
                <a:blip r:embed="rId5"/>
                <a:stretch>
                  <a:fillRect l="-1153" r="-115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797DC63-5758-E6BC-F4FC-55D6614F139A}"/>
              </a:ext>
            </a:extLst>
          </p:cNvPr>
          <p:cNvGrpSpPr/>
          <p:nvPr/>
        </p:nvGrpSpPr>
        <p:grpSpPr>
          <a:xfrm>
            <a:off x="5008418" y="2828971"/>
            <a:ext cx="4318805" cy="369332"/>
            <a:chOff x="5008418" y="2828971"/>
            <a:chExt cx="4318805" cy="3693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41C1395-55DF-E086-E22D-7C43595B8E5F}"/>
                </a:ext>
              </a:extLst>
            </p:cNvPr>
            <p:cNvSpPr txBox="1"/>
            <p:nvPr/>
          </p:nvSpPr>
          <p:spPr>
            <a:xfrm>
              <a:off x="7352950" y="2828971"/>
              <a:ext cx="197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solidFill>
                    <a:srgbClr val="FF0000"/>
                  </a:solidFill>
                </a:rPr>
                <a:t>how?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A41C77F-B340-87F8-28EE-BE9523C65EF4}"/>
                </a:ext>
              </a:extLst>
            </p:cNvPr>
            <p:cNvCxnSpPr/>
            <p:nvPr/>
          </p:nvCxnSpPr>
          <p:spPr>
            <a:xfrm>
              <a:off x="5008418" y="3060234"/>
              <a:ext cx="23445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666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 with advantage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492" y="1826400"/>
            <a:ext cx="9056638" cy="417172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78092" y="4861421"/>
            <a:ext cx="5331204" cy="369332"/>
            <a:chOff x="2978092" y="4861421"/>
            <a:chExt cx="5331204" cy="369332"/>
          </a:xfrm>
        </p:grpSpPr>
        <p:sp>
          <p:nvSpPr>
            <p:cNvPr id="10" name="Rectangle 9"/>
            <p:cNvSpPr/>
            <p:nvPr/>
          </p:nvSpPr>
          <p:spPr>
            <a:xfrm>
              <a:off x="2978092" y="4920143"/>
              <a:ext cx="1396767" cy="276837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95832" y="4861421"/>
              <a:ext cx="3913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Approximated advantage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836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BFFF-04CA-E84C-603C-0EA77418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 with advantage function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78E44-6C9F-36B7-BDED-1754A8FE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0AC96-D574-704F-09C4-9DCF26C7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0F4FB-58E8-FF21-A606-FBFDECF2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1413F-5FF4-ED66-CBB2-8CAB9AF20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6" y="2706019"/>
            <a:ext cx="6427194" cy="3377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8A417-417A-36FA-EDFF-85C9D06EC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840" y="2709175"/>
            <a:ext cx="5637907" cy="3374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58ADEE-A8BE-A616-4C19-788E0F156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368" y="1110573"/>
            <a:ext cx="2861575" cy="140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2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REINFORCE: </a:t>
            </a:r>
            <a:r>
              <a:rPr lang="en-US" u="sng" dirty="0"/>
              <a:t>Monte Carlo</a:t>
            </a:r>
            <a:r>
              <a:rPr lang="en-US" dirty="0"/>
              <a:t> policy gradient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6589" y="1771096"/>
            <a:ext cx="10515600" cy="4351338"/>
          </a:xfrm>
        </p:spPr>
        <p:txBody>
          <a:bodyPr/>
          <a:lstStyle/>
          <a:p>
            <a:r>
              <a:rPr lang="en-US" dirty="0"/>
              <a:t>In REINFORCE, return is used to “evaluate” an action</a:t>
            </a:r>
          </a:p>
          <a:p>
            <a:pPr lvl="1"/>
            <a:r>
              <a:rPr lang="en-US" dirty="0"/>
              <a:t>Vanilla version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With advantage function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8056" y="2598490"/>
                <a:ext cx="3854197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056" y="2598490"/>
                <a:ext cx="3854197" cy="8218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66750" y="3772949"/>
                <a:ext cx="5211170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750" y="3772949"/>
                <a:ext cx="5211170" cy="821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437775" y="4429387"/>
            <a:ext cx="4320331" cy="1225334"/>
            <a:chOff x="4437775" y="4429387"/>
            <a:chExt cx="4320331" cy="122533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297646" y="4429387"/>
              <a:ext cx="3657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4437775" y="4467138"/>
              <a:ext cx="4320331" cy="1187583"/>
              <a:chOff x="4437775" y="4467138"/>
              <a:chExt cx="3095161" cy="1187583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437775" y="4731391"/>
                <a:ext cx="309516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0070C0"/>
                    </a:solidFill>
                  </a:rPr>
                  <a:t>Do we need to wait until the episode finishes? </a:t>
                </a:r>
                <a:r>
                  <a:rPr lang="en-US" dirty="0">
                    <a:solidFill>
                      <a:srgbClr val="FF0000"/>
                    </a:solidFill>
                  </a:rPr>
                  <a:t>Let’s bootstrap with TD methods! </a:t>
                </a:r>
              </a:p>
              <a:p>
                <a:endParaRPr lang="en-US" i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151154" y="4467138"/>
                <a:ext cx="58722" cy="306198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607" y="5094595"/>
            <a:ext cx="316291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1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One-step actor-critic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28" y="2376439"/>
            <a:ext cx="6865413" cy="136801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69996" y="1891718"/>
            <a:ext cx="2948729" cy="964733"/>
            <a:chOff x="4269996" y="1891718"/>
            <a:chExt cx="2948729" cy="96473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269996" y="2856451"/>
              <a:ext cx="731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362274" y="1891718"/>
              <a:ext cx="2856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Let’s bootstrap this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639112" y="2206305"/>
              <a:ext cx="239086" cy="36072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577902" y="3552738"/>
            <a:ext cx="2856451" cy="923169"/>
            <a:chOff x="3577902" y="3552738"/>
            <a:chExt cx="2856451" cy="923169"/>
          </a:xfrm>
        </p:grpSpPr>
        <p:sp>
          <p:nvSpPr>
            <p:cNvPr id="14" name="TextBox 13"/>
            <p:cNvSpPr txBox="1"/>
            <p:nvPr/>
          </p:nvSpPr>
          <p:spPr>
            <a:xfrm>
              <a:off x="3577902" y="3829576"/>
              <a:ext cx="28564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Only need one step sampling from environment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4567806" y="3565323"/>
              <a:ext cx="0" cy="27683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261604" y="3552738"/>
              <a:ext cx="557868" cy="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301844" y="3552738"/>
            <a:ext cx="4471330" cy="1195974"/>
            <a:chOff x="5301844" y="3552738"/>
            <a:chExt cx="4471330" cy="1195974"/>
          </a:xfrm>
        </p:grpSpPr>
        <p:sp>
          <p:nvSpPr>
            <p:cNvPr id="25" name="TextBox 24"/>
            <p:cNvSpPr txBox="1"/>
            <p:nvPr/>
          </p:nvSpPr>
          <p:spPr>
            <a:xfrm>
              <a:off x="6354658" y="3825382"/>
              <a:ext cx="34185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Based on the current value model estimate, everything we have learnt so far applies (e.g., MC/TD)!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7076114" y="3577907"/>
              <a:ext cx="0" cy="27683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01844" y="3552738"/>
              <a:ext cx="22985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669248" y="1602296"/>
            <a:ext cx="4323126" cy="1921079"/>
            <a:chOff x="6669248" y="1602296"/>
            <a:chExt cx="4323126" cy="1921079"/>
          </a:xfrm>
        </p:grpSpPr>
        <p:sp>
          <p:nvSpPr>
            <p:cNvPr id="37" name="Rectangle 36"/>
            <p:cNvSpPr/>
            <p:nvPr/>
          </p:nvSpPr>
          <p:spPr>
            <a:xfrm>
              <a:off x="6669248" y="3212982"/>
              <a:ext cx="931178" cy="310393"/>
            </a:xfrm>
            <a:prstGeom prst="rect">
              <a:avLst/>
            </a:prstGeom>
            <a:noFill/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24675" y="2311168"/>
              <a:ext cx="2667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Critic evaluates the state</a:t>
              </a:r>
            </a:p>
          </p:txBody>
        </p:sp>
        <p:cxnSp>
          <p:nvCxnSpPr>
            <p:cNvPr id="40" name="Straight Arrow Connector 39"/>
            <p:cNvCxnSpPr>
              <a:stCxn id="38" idx="1"/>
            </p:cNvCxnSpPr>
            <p:nvPr/>
          </p:nvCxnSpPr>
          <p:spPr>
            <a:xfrm flipH="1">
              <a:off x="7579453" y="2495834"/>
              <a:ext cx="745222" cy="666816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The Best Movie Reviews Ever Written — IndieWire Critics Survey | IndieWi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588" y="1602296"/>
              <a:ext cx="1108676" cy="703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7831123" y="2822895"/>
            <a:ext cx="3746985" cy="969146"/>
            <a:chOff x="7831123" y="2822895"/>
            <a:chExt cx="3746985" cy="969146"/>
          </a:xfrm>
        </p:grpSpPr>
        <p:sp>
          <p:nvSpPr>
            <p:cNvPr id="29" name="Rectangle 28"/>
            <p:cNvSpPr/>
            <p:nvPr/>
          </p:nvSpPr>
          <p:spPr>
            <a:xfrm>
              <a:off x="7831123" y="3426903"/>
              <a:ext cx="1375794" cy="360726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524302" y="3422709"/>
              <a:ext cx="2053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Actor takes actions </a:t>
              </a:r>
            </a:p>
          </p:txBody>
        </p:sp>
        <p:cxnSp>
          <p:nvCxnSpPr>
            <p:cNvPr id="31" name="Straight Arrow Connector 30"/>
            <p:cNvCxnSpPr>
              <a:stCxn id="30" idx="1"/>
            </p:cNvCxnSpPr>
            <p:nvPr/>
          </p:nvCxnSpPr>
          <p:spPr>
            <a:xfrm flipH="1">
              <a:off x="9223696" y="3607375"/>
              <a:ext cx="300606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2" name="Picture 8" descr="Ratatouille (2007) directed by Brad Bird • Reviews, film + cast • Letterbox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0431" y="2822895"/>
              <a:ext cx="1081715" cy="608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6375633" y="4756557"/>
            <a:ext cx="399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 source of bias due to bootstrapping!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925" y="3085630"/>
            <a:ext cx="6486997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4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One-step actor-critic method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663" y="1613524"/>
            <a:ext cx="8396808" cy="466172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24900" y="3665989"/>
            <a:ext cx="4106410" cy="369332"/>
            <a:chOff x="3124900" y="3665989"/>
            <a:chExt cx="4106410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3804407" y="3665989"/>
              <a:ext cx="3426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 need to generate an episode!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124900" y="3854741"/>
              <a:ext cx="641758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730617" y="5507373"/>
            <a:ext cx="2571226" cy="373310"/>
            <a:chOff x="2730617" y="5507373"/>
            <a:chExt cx="2571226" cy="373310"/>
          </a:xfrm>
        </p:grpSpPr>
        <p:sp>
          <p:nvSpPr>
            <p:cNvPr id="21" name="Rectangle 20"/>
            <p:cNvSpPr/>
            <p:nvPr/>
          </p:nvSpPr>
          <p:spPr>
            <a:xfrm>
              <a:off x="2730617" y="5524150"/>
              <a:ext cx="847288" cy="356533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26049" y="5507373"/>
              <a:ext cx="1375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Why is this?</a:t>
              </a:r>
            </a:p>
          </p:txBody>
        </p:sp>
        <p:cxnSp>
          <p:nvCxnSpPr>
            <p:cNvPr id="24" name="Straight Arrow Connector 23"/>
            <p:cNvCxnSpPr>
              <a:stCxn id="22" idx="1"/>
            </p:cNvCxnSpPr>
            <p:nvPr/>
          </p:nvCxnSpPr>
          <p:spPr>
            <a:xfrm flipH="1" flipV="1">
              <a:off x="3598879" y="5687737"/>
              <a:ext cx="327170" cy="430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57868" y="4987255"/>
            <a:ext cx="4978866" cy="646331"/>
            <a:chOff x="557868" y="4987255"/>
            <a:chExt cx="4978866" cy="646331"/>
          </a:xfrm>
        </p:grpSpPr>
        <p:sp>
          <p:nvSpPr>
            <p:cNvPr id="32" name="Rectangle 31"/>
            <p:cNvSpPr/>
            <p:nvPr/>
          </p:nvSpPr>
          <p:spPr>
            <a:xfrm>
              <a:off x="2764172" y="5075340"/>
              <a:ext cx="2772562" cy="486560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7868" y="4987255"/>
              <a:ext cx="1958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Key to generalize to n-step methods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2332139" y="5310231"/>
              <a:ext cx="402672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187817" y="4450361"/>
            <a:ext cx="5784209" cy="662729"/>
            <a:chOff x="3187817" y="4450361"/>
            <a:chExt cx="5784209" cy="662729"/>
          </a:xfrm>
        </p:grpSpPr>
        <p:sp>
          <p:nvSpPr>
            <p:cNvPr id="17" name="TextBox 16"/>
            <p:cNvSpPr txBox="1"/>
            <p:nvPr/>
          </p:nvSpPr>
          <p:spPr>
            <a:xfrm>
              <a:off x="5834543" y="4450361"/>
              <a:ext cx="3137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One-step return with baseline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5553512" y="4693640"/>
              <a:ext cx="289420" cy="197142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3187817" y="4760752"/>
              <a:ext cx="2306972" cy="35233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479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Gradient Theorem</a:t>
            </a:r>
          </a:p>
          <a:p>
            <a:r>
              <a:rPr lang="en-US" dirty="0"/>
              <a:t>REINFORCE: Monte Carlo Policy Gradient</a:t>
            </a:r>
          </a:p>
          <a:p>
            <a:r>
              <a:rPr lang="en-US" dirty="0"/>
              <a:t>Actor–Critic Methods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78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One-step actor-critic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28" y="2376439"/>
            <a:ext cx="6865413" cy="136801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257413" y="3615655"/>
            <a:ext cx="2088859" cy="407082"/>
            <a:chOff x="4257413" y="3615655"/>
            <a:chExt cx="2088859" cy="407082"/>
          </a:xfrm>
        </p:grpSpPr>
        <p:sp>
          <p:nvSpPr>
            <p:cNvPr id="11" name="TextBox 10"/>
            <p:cNvSpPr txBox="1"/>
            <p:nvPr/>
          </p:nvSpPr>
          <p:spPr>
            <a:xfrm>
              <a:off x="4580389" y="3653405"/>
              <a:ext cx="1455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Action-value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4257413" y="3615655"/>
              <a:ext cx="208885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564386" y="3615655"/>
            <a:ext cx="1455490" cy="415471"/>
            <a:chOff x="6564386" y="3615655"/>
            <a:chExt cx="1455490" cy="415471"/>
          </a:xfrm>
        </p:grpSpPr>
        <p:sp>
          <p:nvSpPr>
            <p:cNvPr id="28" name="TextBox 27"/>
            <p:cNvSpPr txBox="1"/>
            <p:nvPr/>
          </p:nvSpPr>
          <p:spPr>
            <a:xfrm>
              <a:off x="6564386" y="3661794"/>
              <a:ext cx="1455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State-value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6669248" y="3615655"/>
              <a:ext cx="89342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858162" y="4349692"/>
            <a:ext cx="5588404" cy="369332"/>
            <a:chOff x="1321266" y="4278385"/>
            <a:chExt cx="5588404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424805" y="4297261"/>
                  <a:ext cx="348486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4805" y="4297261"/>
                  <a:ext cx="3484865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399" t="-4000" r="-2273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1321266" y="4278385"/>
              <a:ext cx="2625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Advantage function: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48521" y="4731587"/>
            <a:ext cx="3477789" cy="688276"/>
            <a:chOff x="3678572" y="4723002"/>
            <a:chExt cx="3477789" cy="6882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678572" y="4764947"/>
                  <a:ext cx="347778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B050"/>
                      </a:solidFill>
                    </a:rPr>
                    <a:t>TD error of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00B050"/>
                      </a:solidFill>
                    </a:rPr>
                    <a:t>, no need to separately estimate the Q-function 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8572" y="4764947"/>
                  <a:ext cx="3477789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1579" t="-4717" r="-1228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>
            <a:xfrm flipV="1">
              <a:off x="3959604" y="4723002"/>
              <a:ext cx="117026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282294" y="4776387"/>
            <a:ext cx="2445390" cy="1477328"/>
            <a:chOff x="5608041" y="4643306"/>
            <a:chExt cx="2445390" cy="1477328"/>
          </a:xfrm>
        </p:grpSpPr>
        <p:sp>
          <p:nvSpPr>
            <p:cNvPr id="17" name="Left Brace 16"/>
            <p:cNvSpPr/>
            <p:nvPr/>
          </p:nvSpPr>
          <p:spPr>
            <a:xfrm>
              <a:off x="5608041" y="4785919"/>
              <a:ext cx="226502" cy="906011"/>
            </a:xfrm>
            <a:prstGeom prst="leftBrace">
              <a:avLst>
                <a:gd name="adj1" fmla="val 8333"/>
                <a:gd name="adj2" fmla="val 18969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897461" y="4643306"/>
                  <a:ext cx="2155970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solidFill>
                        <a:srgbClr val="00B050"/>
                      </a:solidFill>
                    </a:rPr>
                    <a:t>TD(0)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solidFill>
                        <a:srgbClr val="00B050"/>
                      </a:solidFill>
                    </a:rPr>
                    <a:t>n-step TD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solidFill>
                        <a:srgbClr val="00B050"/>
                      </a:solidFill>
                    </a:rPr>
                    <a:t>Q(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dirty="0">
                      <a:solidFill>
                        <a:srgbClr val="00B050"/>
                      </a:solidFill>
                    </a:rPr>
                    <a:t>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solidFill>
                        <a:srgbClr val="00B050"/>
                      </a:solidFill>
                    </a:rPr>
                    <a:t>TD(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dirty="0">
                      <a:solidFill>
                        <a:srgbClr val="00B050"/>
                      </a:solidFill>
                    </a:rPr>
                    <a:t>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7461" y="4643306"/>
                  <a:ext cx="2155970" cy="1477328"/>
                </a:xfrm>
                <a:prstGeom prst="rect">
                  <a:avLst/>
                </a:prstGeom>
                <a:blipFill>
                  <a:blip r:embed="rId5"/>
                  <a:stretch>
                    <a:fillRect l="-1695" t="-24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/>
          <p:nvPr/>
        </p:nvCxnSpPr>
        <p:spPr>
          <a:xfrm>
            <a:off x="4299358" y="2894202"/>
            <a:ext cx="1749104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899171" y="1862356"/>
            <a:ext cx="5045978" cy="683703"/>
            <a:chOff x="4899171" y="1862356"/>
            <a:chExt cx="5045978" cy="683703"/>
          </a:xfrm>
        </p:grpSpPr>
        <p:sp>
          <p:nvSpPr>
            <p:cNvPr id="23" name="TextBox 22"/>
            <p:cNvSpPr txBox="1"/>
            <p:nvPr/>
          </p:nvSpPr>
          <p:spPr>
            <a:xfrm>
              <a:off x="4899171" y="1862356"/>
              <a:ext cx="5045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This can also be executed at different time scales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5314426" y="2172749"/>
              <a:ext cx="239086" cy="37331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863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REINFORCE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in practice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484646" y="2322562"/>
            <a:ext cx="7041052" cy="2657494"/>
            <a:chOff x="2568537" y="2502925"/>
            <a:chExt cx="7041052" cy="265749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8537" y="2502925"/>
              <a:ext cx="6257971" cy="26574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2909" y="3642437"/>
              <a:ext cx="540453" cy="59400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1162" y="4426808"/>
              <a:ext cx="2998427" cy="594004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1149292" y="3900880"/>
            <a:ext cx="4366469" cy="369332"/>
            <a:chOff x="1149292" y="3900880"/>
            <a:chExt cx="4366469" cy="369332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4311941" y="3938631"/>
              <a:ext cx="12038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149292" y="3900880"/>
              <a:ext cx="3171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Stop here, if use TD methods 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3997354" y="3972187"/>
              <a:ext cx="490756" cy="1048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094764" y="4685250"/>
            <a:ext cx="3619849" cy="369332"/>
            <a:chOff x="1094764" y="4685250"/>
            <a:chExt cx="3619849" cy="369332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257413" y="4714612"/>
              <a:ext cx="457200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094764" y="4685250"/>
              <a:ext cx="3171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Stop here, if use MC methods 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3942826" y="4756557"/>
              <a:ext cx="490756" cy="10486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373924" y="3875714"/>
            <a:ext cx="261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Problems? Serious bias!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94896" y="4584584"/>
            <a:ext cx="509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Problems? High variance, no incremental update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88135" y="2734811"/>
            <a:ext cx="3217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What if the new policy leads to an unexplored state? </a:t>
            </a:r>
          </a:p>
          <a:p>
            <a:r>
              <a:rPr lang="en-US" i="1" dirty="0">
                <a:solidFill>
                  <a:srgbClr val="FF0000"/>
                </a:solidFill>
              </a:rPr>
              <a:t>Bad value estimation there!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17178" y="5238925"/>
            <a:ext cx="512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policy not too far away from the current one: 1) Proximal Policy Optimization</a:t>
            </a:r>
          </a:p>
          <a:p>
            <a:r>
              <a:rPr lang="en-US" dirty="0"/>
              <a:t>2) Trust Region Policy Optimization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842" y="4502306"/>
            <a:ext cx="3511975" cy="6953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963" y="3708109"/>
            <a:ext cx="35119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Directly estimate policy, as it is eventually what we care about</a:t>
            </a:r>
          </a:p>
          <a:p>
            <a:pPr lvl="1"/>
            <a:r>
              <a:rPr lang="en-US" dirty="0"/>
              <a:t>No need to follow Bellman equation, and therefore more flexible</a:t>
            </a:r>
          </a:p>
          <a:p>
            <a:pPr lvl="1"/>
            <a:r>
              <a:rPr lang="en-US" dirty="0"/>
              <a:t>Higher variance and harder to optimize</a:t>
            </a:r>
          </a:p>
          <a:p>
            <a:r>
              <a:rPr lang="en-US" dirty="0"/>
              <a:t>Everything we have learnt for value estimation can be used here</a:t>
            </a:r>
          </a:p>
          <a:p>
            <a:pPr lvl="1"/>
            <a:r>
              <a:rPr lang="en-US" dirty="0"/>
              <a:t>Actor-critic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6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13: Policy Gradient Methods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7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taxonomy of RL solutions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459" y="1824606"/>
            <a:ext cx="4775552" cy="43467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06897" y="6129577"/>
            <a:ext cx="3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Figure credit: David Silver, “Introduction to RL”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5744" y="2642533"/>
            <a:ext cx="118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TD, MC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27678" y="5356371"/>
            <a:ext cx="118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DP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877262" y="2504114"/>
            <a:ext cx="3024231" cy="369332"/>
            <a:chOff x="7877262" y="2504114"/>
            <a:chExt cx="3024231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8439325" y="2504114"/>
              <a:ext cx="246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Focus of today!</a:t>
              </a:r>
            </a:p>
          </p:txBody>
        </p:sp>
        <p:cxnSp>
          <p:nvCxnSpPr>
            <p:cNvPr id="15" name="Straight Arrow Connector 14"/>
            <p:cNvCxnSpPr>
              <a:stCxn id="13" idx="1"/>
            </p:cNvCxnSpPr>
            <p:nvPr/>
          </p:nvCxnSpPr>
          <p:spPr>
            <a:xfrm flipH="1">
              <a:off x="7877262" y="2688780"/>
              <a:ext cx="562063" cy="108948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280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derive a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Value-based approaches</a:t>
                </a:r>
              </a:p>
              <a:p>
                <a:pPr lvl="1"/>
                <a:r>
                  <a:rPr lang="en-US" dirty="0"/>
                  <a:t>State value function + environment model</a:t>
                </a:r>
              </a:p>
              <a:p>
                <a:pPr lvl="2"/>
                <a:r>
                  <a:rPr lang="en-US" dirty="0"/>
                  <a:t>One-step look ahead in dynamic programming</a:t>
                </a:r>
              </a:p>
              <a:p>
                <a:pPr lvl="1"/>
                <a:r>
                  <a:rPr lang="en-US" dirty="0"/>
                  <a:t>Action value function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 or any other of your favorite bandit algorithm!</a:t>
                </a:r>
              </a:p>
              <a:p>
                <a:r>
                  <a:rPr lang="en-US" dirty="0"/>
                  <a:t>Directly parameterize and learn the policy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254928" y="4253217"/>
            <a:ext cx="5150841" cy="411061"/>
            <a:chOff x="3254928" y="4253217"/>
            <a:chExt cx="5150841" cy="411061"/>
          </a:xfrm>
        </p:grpSpPr>
        <p:sp>
          <p:nvSpPr>
            <p:cNvPr id="9" name="TextBox 8"/>
            <p:cNvSpPr txBox="1"/>
            <p:nvPr/>
          </p:nvSpPr>
          <p:spPr>
            <a:xfrm>
              <a:off x="4743974" y="4257412"/>
              <a:ext cx="3661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Feature vector of state-action pair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54928" y="4253217"/>
              <a:ext cx="931178" cy="411061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194496" y="4450359"/>
              <a:ext cx="595618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80762" y="5368954"/>
                <a:ext cx="5389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Why not directly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⁡(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762" y="5368954"/>
                <a:ext cx="5389927" cy="369332"/>
              </a:xfrm>
              <a:prstGeom prst="rect">
                <a:avLst/>
              </a:prstGeom>
              <a:blipFill>
                <a:blip r:embed="rId3"/>
                <a:stretch>
                  <a:fillRect l="-101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7090666" y="4744270"/>
            <a:ext cx="3338819" cy="968928"/>
            <a:chOff x="7004807" y="4731391"/>
            <a:chExt cx="3338819" cy="968928"/>
          </a:xfrm>
        </p:grpSpPr>
        <p:sp>
          <p:nvSpPr>
            <p:cNvPr id="18" name="TextBox 17"/>
            <p:cNvSpPr txBox="1"/>
            <p:nvPr/>
          </p:nvSpPr>
          <p:spPr>
            <a:xfrm>
              <a:off x="7269061" y="4731391"/>
              <a:ext cx="3074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Temperature of soft-max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04807" y="5394121"/>
              <a:ext cx="155197" cy="30619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092892" y="4936921"/>
              <a:ext cx="213919" cy="436228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596393" y="4974672"/>
            <a:ext cx="4311941" cy="398693"/>
            <a:chOff x="2596393" y="4974672"/>
            <a:chExt cx="4311941" cy="398693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123189" y="4974672"/>
              <a:ext cx="97312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596393" y="5004033"/>
              <a:ext cx="4311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 need to be related to the value function!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117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of direct policy learning in a toy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795DA-C6FA-5AFA-0B3E-42E12B7F4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53" y="2222883"/>
            <a:ext cx="7772400" cy="3824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486B6-FDC9-3761-7A68-68661C120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453" y="4222749"/>
            <a:ext cx="1896918" cy="297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F5A3E3-E40F-42A8-5E58-241E9DE5C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453" y="4677807"/>
            <a:ext cx="1639247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1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learning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Objective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an episodic environment</a:t>
                </a:r>
              </a:p>
              <a:p>
                <a:pPr lvl="2"/>
                <a:r>
                  <a:rPr lang="en-US" dirty="0"/>
                  <a:t>Value of a particular initial state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a continuous environment</a:t>
                </a:r>
              </a:p>
              <a:p>
                <a:pPr lvl="2"/>
                <a:r>
                  <a:rPr lang="en-US" dirty="0"/>
                  <a:t>Average rate of reward per time step </a:t>
                </a:r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191" y="3732019"/>
            <a:ext cx="6353221" cy="231459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41688" y="5281500"/>
            <a:ext cx="4848838" cy="1269932"/>
            <a:chOff x="3641688" y="5281500"/>
            <a:chExt cx="4848838" cy="1269932"/>
          </a:xfrm>
        </p:grpSpPr>
        <p:sp>
          <p:nvSpPr>
            <p:cNvPr id="9" name="Rectangle 8"/>
            <p:cNvSpPr/>
            <p:nvPr/>
          </p:nvSpPr>
          <p:spPr>
            <a:xfrm>
              <a:off x="5377423" y="5281500"/>
              <a:ext cx="620785" cy="57045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41688" y="5905101"/>
                  <a:ext cx="484883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Stationary state distribution under policy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, needs an </a:t>
                  </a:r>
                  <a:r>
                    <a:rPr lang="en-US" u="sng" dirty="0">
                      <a:solidFill>
                        <a:srgbClr val="FF0000"/>
                      </a:solidFill>
                    </a:rPr>
                    <a:t>ergodic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 environment 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688" y="5905101"/>
                  <a:ext cx="4848838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1005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C5CE772-7610-E826-9072-D97FBB7F3C15}"/>
              </a:ext>
            </a:extLst>
          </p:cNvPr>
          <p:cNvSpPr txBox="1"/>
          <p:nvPr/>
        </p:nvSpPr>
        <p:spPr>
          <a:xfrm>
            <a:off x="6352853" y="1825625"/>
            <a:ext cx="3541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Then how should we optimize it?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B68EE4-2552-E92B-1DDC-8931AF39D9C2}"/>
              </a:ext>
            </a:extLst>
          </p:cNvPr>
          <p:cNvGrpSpPr/>
          <p:nvPr/>
        </p:nvGrpSpPr>
        <p:grpSpPr>
          <a:xfrm>
            <a:off x="7727190" y="2246427"/>
            <a:ext cx="3872716" cy="646331"/>
            <a:chOff x="7727190" y="2246427"/>
            <a:chExt cx="3872716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042B7F-43DA-09F9-FA23-9E4623BF1780}"/>
                </a:ext>
              </a:extLst>
            </p:cNvPr>
            <p:cNvSpPr txBox="1"/>
            <p:nvPr/>
          </p:nvSpPr>
          <p:spPr>
            <a:xfrm>
              <a:off x="8364494" y="2368612"/>
              <a:ext cx="3235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0000"/>
                  </a:solidFill>
                </a:rPr>
                <a:t>Gradient ascent!</a:t>
              </a:r>
            </a:p>
          </p:txBody>
        </p:sp>
        <p:pic>
          <p:nvPicPr>
            <p:cNvPr id="1026" name="Picture 2" descr="Light Bulb Drawing — How To Draw A Light Bulb Step By Step">
              <a:extLst>
                <a:ext uri="{FF2B5EF4-FFF2-40B4-BE49-F238E27FC236}">
                  <a16:creationId xmlns:a16="http://schemas.microsoft.com/office/drawing/2014/main" id="{3B891BA8-E476-7FE5-5EFF-E9D455A8DE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95"/>
            <a:stretch/>
          </p:blipFill>
          <p:spPr bwMode="auto">
            <a:xfrm rot="20480384">
              <a:off x="7727190" y="2246427"/>
              <a:ext cx="548317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288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 theorem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7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663505" y="1785025"/>
            <a:ext cx="7175962" cy="4495407"/>
            <a:chOff x="-2813568" y="3242300"/>
            <a:chExt cx="7537968" cy="472218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813568" y="3242300"/>
              <a:ext cx="7532687" cy="472218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112220" y="4046901"/>
              <a:ext cx="2612180" cy="4949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6757333" y="4152550"/>
            <a:ext cx="147226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87444" y="5540929"/>
            <a:ext cx="47901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52552" y="4941116"/>
            <a:ext cx="3292678" cy="41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9787" y="4651695"/>
            <a:ext cx="135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recursion!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885904" y="3206839"/>
            <a:ext cx="2155065" cy="626342"/>
            <a:chOff x="6885904" y="3206839"/>
            <a:chExt cx="2155065" cy="626342"/>
          </a:xfrm>
        </p:grpSpPr>
        <p:sp>
          <p:nvSpPr>
            <p:cNvPr id="23" name="Rectangle 22"/>
            <p:cNvSpPr/>
            <p:nvPr/>
          </p:nvSpPr>
          <p:spPr>
            <a:xfrm>
              <a:off x="6885904" y="3206839"/>
              <a:ext cx="2155065" cy="360609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568485" y="3558861"/>
              <a:ext cx="0" cy="27432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795234" y="1378040"/>
            <a:ext cx="335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Episodic task as an example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28638A-0616-F821-1A85-ED480B8F81A6}"/>
              </a:ext>
            </a:extLst>
          </p:cNvPr>
          <p:cNvGrpSpPr/>
          <p:nvPr/>
        </p:nvGrpSpPr>
        <p:grpSpPr>
          <a:xfrm>
            <a:off x="838200" y="5037578"/>
            <a:ext cx="3549244" cy="733027"/>
            <a:chOff x="838200" y="5037578"/>
            <a:chExt cx="3549244" cy="733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59625A4-33BB-941E-A685-4AAE8A37F0FC}"/>
                    </a:ext>
                  </a:extLst>
                </p:cNvPr>
                <p:cNvSpPr txBox="1"/>
                <p:nvPr/>
              </p:nvSpPr>
              <p:spPr>
                <a:xfrm>
                  <a:off x="838200" y="5037578"/>
                  <a:ext cx="246871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Transition probability from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steps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59625A4-33BB-941E-A685-4AAE8A37F0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5037578"/>
                  <a:ext cx="2468716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2564" t="-3846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7070DDE-9153-4532-A5E6-95C1240A6F25}"/>
                </a:ext>
              </a:extLst>
            </p:cNvPr>
            <p:cNvCxnSpPr/>
            <p:nvPr/>
          </p:nvCxnSpPr>
          <p:spPr>
            <a:xfrm>
              <a:off x="2965622" y="5540929"/>
              <a:ext cx="1421822" cy="22967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C0C209-D4E8-A836-9EF0-AD55DC028029}"/>
              </a:ext>
            </a:extLst>
          </p:cNvPr>
          <p:cNvGrpSpPr/>
          <p:nvPr/>
        </p:nvGrpSpPr>
        <p:grpSpPr>
          <a:xfrm>
            <a:off x="376198" y="2196647"/>
            <a:ext cx="2468716" cy="646331"/>
            <a:chOff x="916462" y="4848096"/>
            <a:chExt cx="2468716" cy="6463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F4F1EA1-B7DF-C8DA-E53E-78BCC8CBD15D}"/>
                    </a:ext>
                  </a:extLst>
                </p:cNvPr>
                <p:cNvSpPr txBox="1"/>
                <p:nvPr/>
              </p:nvSpPr>
              <p:spPr>
                <a:xfrm>
                  <a:off x="916462" y="4848096"/>
                  <a:ext cx="246871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With respect to the parameter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F4F1EA1-B7DF-C8DA-E53E-78BCC8CBD1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462" y="4848096"/>
                  <a:ext cx="2468716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2041" t="-3846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2966FCC-9064-ABDC-5497-E7A65F9D78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2797" y="4937756"/>
              <a:ext cx="414119" cy="768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B4812D5-7D38-CEAC-A2FE-504C7BEC3EA3}"/>
              </a:ext>
            </a:extLst>
          </p:cNvPr>
          <p:cNvSpPr/>
          <p:nvPr/>
        </p:nvSpPr>
        <p:spPr>
          <a:xfrm>
            <a:off x="7568485" y="3752120"/>
            <a:ext cx="765023" cy="4624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E40B33-292B-FC6A-BF8A-EDB91B0318EB}"/>
              </a:ext>
            </a:extLst>
          </p:cNvPr>
          <p:cNvSpPr/>
          <p:nvPr/>
        </p:nvSpPr>
        <p:spPr>
          <a:xfrm>
            <a:off x="2666238" y="1939054"/>
            <a:ext cx="765023" cy="4624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 theorem (continued)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895" y="1897602"/>
            <a:ext cx="6364260" cy="432565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906011" y="3063970"/>
            <a:ext cx="3900881" cy="923330"/>
            <a:chOff x="906011" y="3063970"/>
            <a:chExt cx="3900881" cy="92333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4404220" y="3716322"/>
              <a:ext cx="4026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906011" y="3063970"/>
                  <a:ext cx="2807547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Expected number of visits under policy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, recall state occupancy matrix</a:t>
                  </a: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11" y="3063970"/>
                  <a:ext cx="2807547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1957" t="-3974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ectangle 9"/>
          <p:cNvSpPr/>
          <p:nvPr/>
        </p:nvSpPr>
        <p:spPr>
          <a:xfrm>
            <a:off x="5389927" y="4337108"/>
            <a:ext cx="1132513" cy="3523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42826" y="4102216"/>
            <a:ext cx="1019262" cy="6417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43787" y="3955409"/>
            <a:ext cx="1258349" cy="822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06011" y="4716601"/>
                <a:ext cx="27915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Stationary state distribution under policy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1" y="4716601"/>
                <a:ext cx="2791543" cy="646331"/>
              </a:xfrm>
              <a:prstGeom prst="rect">
                <a:avLst/>
              </a:prstGeom>
              <a:blipFill>
                <a:blip r:embed="rId4"/>
                <a:stretch>
                  <a:fillRect l="-1965" t="-5660" r="-283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5356369" y="5247314"/>
            <a:ext cx="54864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649211" y="5608040"/>
            <a:ext cx="310393" cy="32717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6011" y="5423483"/>
            <a:ext cx="270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move the constant into the step size of gradient ascent 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B3BEE5-CB44-0E85-BA35-CC2CE48179B8}"/>
              </a:ext>
            </a:extLst>
          </p:cNvPr>
          <p:cNvGrpSpPr/>
          <p:nvPr/>
        </p:nvGrpSpPr>
        <p:grpSpPr>
          <a:xfrm>
            <a:off x="5343786" y="5935211"/>
            <a:ext cx="3563907" cy="401195"/>
            <a:chOff x="5343786" y="5935211"/>
            <a:chExt cx="3563907" cy="40119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E65E586-3FF8-4320-2B38-7368C3BDB23D}"/>
                </a:ext>
              </a:extLst>
            </p:cNvPr>
            <p:cNvCxnSpPr/>
            <p:nvPr/>
          </p:nvCxnSpPr>
          <p:spPr>
            <a:xfrm>
              <a:off x="5619964" y="5935211"/>
              <a:ext cx="575353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9EA8D2-B375-C854-0EF1-CD70712E2BB3}"/>
                </a:ext>
              </a:extLst>
            </p:cNvPr>
            <p:cNvSpPr txBox="1"/>
            <p:nvPr/>
          </p:nvSpPr>
          <p:spPr>
            <a:xfrm>
              <a:off x="5343786" y="5967074"/>
              <a:ext cx="3563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The reason we take this action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91621F-E219-7535-F3C0-560277E418D0}"/>
              </a:ext>
            </a:extLst>
          </p:cNvPr>
          <p:cNvGrpSpPr/>
          <p:nvPr/>
        </p:nvGrpSpPr>
        <p:grpSpPr>
          <a:xfrm>
            <a:off x="6333297" y="5608040"/>
            <a:ext cx="4349777" cy="369332"/>
            <a:chOff x="6333297" y="5608040"/>
            <a:chExt cx="4349777" cy="36933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5A5F697-CB8B-79F7-BDFE-CA8F4DAC9753}"/>
                </a:ext>
              </a:extLst>
            </p:cNvPr>
            <p:cNvCxnSpPr>
              <a:cxnSpLocks/>
            </p:cNvCxnSpPr>
            <p:nvPr/>
          </p:nvCxnSpPr>
          <p:spPr>
            <a:xfrm>
              <a:off x="6333297" y="5930246"/>
              <a:ext cx="704501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B8887A-E2B8-7890-8B41-3FAF90632A8E}"/>
                </a:ext>
              </a:extLst>
            </p:cNvPr>
            <p:cNvSpPr txBox="1"/>
            <p:nvPr/>
          </p:nvSpPr>
          <p:spPr>
            <a:xfrm>
              <a:off x="7119167" y="5608040"/>
              <a:ext cx="3563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The return after taking this 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6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REINFORCE: Monte Carlo policy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Stochastic gradient descent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CS@THU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RL2025-Fall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Variants of Gradient Desc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49" y="2980189"/>
            <a:ext cx="5412447" cy="26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969703" y="2512503"/>
            <a:ext cx="4139967" cy="369332"/>
            <a:chOff x="2969703" y="2512503"/>
            <a:chExt cx="4139967" cy="369332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2969703" y="2697061"/>
              <a:ext cx="114929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295164" y="2512503"/>
              <a:ext cx="2814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Gradient at a sampled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0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1002</Words>
  <Application>Microsoft Macintosh PowerPoint</Application>
  <PresentationFormat>Widescreen</PresentationFormat>
  <Paragraphs>215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Policy Gradient Methods</vt:lpstr>
      <vt:lpstr>Outline</vt:lpstr>
      <vt:lpstr>A taxonomy of RL solutions</vt:lpstr>
      <vt:lpstr>How to derive a policy</vt:lpstr>
      <vt:lpstr>Advantage of direct policy learning in a toy example</vt:lpstr>
      <vt:lpstr>Policy learning as an optimization problem</vt:lpstr>
      <vt:lpstr>Policy gradient theorem</vt:lpstr>
      <vt:lpstr>Policy gradient theorem (continued)</vt:lpstr>
      <vt:lpstr>REINFORCE: Monte Carlo policy gradient</vt:lpstr>
      <vt:lpstr>REINFORCE: Monte Carlo policy gradient</vt:lpstr>
      <vt:lpstr>REINFORCE: Monte Carlo policy gradient</vt:lpstr>
      <vt:lpstr>REINFORCE: Monte Carlo policy gradient</vt:lpstr>
      <vt:lpstr>Construction of policy</vt:lpstr>
      <vt:lpstr>REINFORCE with baseline</vt:lpstr>
      <vt:lpstr>REINFORCE with advantage function</vt:lpstr>
      <vt:lpstr>REINFORCE with advantage function</vt:lpstr>
      <vt:lpstr>REINFORCE: Monte Carlo policy gradient</vt:lpstr>
      <vt:lpstr>Actor-critic methods</vt:lpstr>
      <vt:lpstr>One-step actor-critic method</vt:lpstr>
      <vt:lpstr>Actor-critic methods</vt:lpstr>
      <vt:lpstr>Revisit REINFORCE</vt:lpstr>
      <vt:lpstr>Takeaways</vt:lpstr>
      <vt:lpstr>Suggested reading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Reinforcement Learning</dc:title>
  <dc:creator>wang hongning</dc:creator>
  <cp:lastModifiedBy>hongning wang</cp:lastModifiedBy>
  <cp:revision>63</cp:revision>
  <dcterms:created xsi:type="dcterms:W3CDTF">2020-08-23T01:06:06Z</dcterms:created>
  <dcterms:modified xsi:type="dcterms:W3CDTF">2025-11-28T05:24:51Z</dcterms:modified>
</cp:coreProperties>
</file>